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81" r:id="rId2"/>
    <p:sldId id="271" r:id="rId3"/>
    <p:sldId id="267" r:id="rId4"/>
    <p:sldId id="299" r:id="rId5"/>
    <p:sldId id="273" r:id="rId6"/>
    <p:sldId id="257" r:id="rId7"/>
    <p:sldId id="295" r:id="rId8"/>
    <p:sldId id="296" r:id="rId9"/>
    <p:sldId id="297" r:id="rId10"/>
    <p:sldId id="303" r:id="rId11"/>
    <p:sldId id="265" r:id="rId12"/>
    <p:sldId id="260" r:id="rId13"/>
    <p:sldId id="290" r:id="rId14"/>
    <p:sldId id="291" r:id="rId15"/>
    <p:sldId id="300" r:id="rId16"/>
    <p:sldId id="293" r:id="rId17"/>
    <p:sldId id="302" r:id="rId18"/>
    <p:sldId id="292" r:id="rId19"/>
    <p:sldId id="294" r:id="rId20"/>
    <p:sldId id="301" r:id="rId21"/>
    <p:sldId id="288" r:id="rId22"/>
    <p:sldId id="26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8" autoAdjust="0"/>
    <p:restoredTop sz="92244" autoAdjust="0"/>
  </p:normalViewPr>
  <p:slideViewPr>
    <p:cSldViewPr>
      <p:cViewPr varScale="1">
        <p:scale>
          <a:sx n="84" d="100"/>
          <a:sy n="84" d="100"/>
        </p:scale>
        <p:origin x="1445"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B55299-DD45-4AB6-A6E1-64DE53B20B8C}" type="datetimeFigureOut">
              <a:rPr lang="en-US" smtClean="0"/>
              <a:t>5/13/2024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E51A46-DB16-409D-B81B-A568BC25CF48}" type="slidenum">
              <a:rPr lang="en-US" smtClean="0"/>
              <a:t>‹#›</a:t>
            </a:fld>
            <a:endParaRPr lang="en-US"/>
          </a:p>
        </p:txBody>
      </p:sp>
    </p:spTree>
    <p:extLst>
      <p:ext uri="{BB962C8B-B14F-4D97-AF65-F5344CB8AC3E}">
        <p14:creationId xmlns:p14="http://schemas.microsoft.com/office/powerpoint/2010/main" val="121312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2CFDFC-1D89-4FF9-8D61-3161340A8C0A}" type="datetimeFigureOut">
              <a:rPr lang="en-US" smtClean="0"/>
              <a:t>5/13/2024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6F3990-769E-48E9-A1AF-7AE9D6A7E2C8}" type="slidenum">
              <a:rPr lang="en-US" smtClean="0"/>
              <a:t>‹#›</a:t>
            </a:fld>
            <a:endParaRPr lang="en-US"/>
          </a:p>
        </p:txBody>
      </p:sp>
    </p:spTree>
    <p:extLst>
      <p:ext uri="{BB962C8B-B14F-4D97-AF65-F5344CB8AC3E}">
        <p14:creationId xmlns:p14="http://schemas.microsoft.com/office/powerpoint/2010/main" val="391776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B86F3990-769E-48E9-A1AF-7AE9D6A7E2C8}" type="slidenum">
              <a:rPr lang="en-US" smtClean="0"/>
              <a:t>1</a:t>
            </a:fld>
            <a:endParaRPr lang="en-US"/>
          </a:p>
        </p:txBody>
      </p:sp>
    </p:spTree>
    <p:extLst>
      <p:ext uri="{BB962C8B-B14F-4D97-AF65-F5344CB8AC3E}">
        <p14:creationId xmlns:p14="http://schemas.microsoft.com/office/powerpoint/2010/main" val="365900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website, sign</a:t>
            </a:r>
            <a:r>
              <a:rPr lang="en-US" baseline="0" dirty="0"/>
              <a:t> up for ozone alerts. </a:t>
            </a:r>
          </a:p>
          <a:p>
            <a:endParaRPr lang="en-US" baseline="0" dirty="0"/>
          </a:p>
          <a:p>
            <a:r>
              <a:rPr lang="en-US" baseline="0" dirty="0"/>
              <a:t>On high ozone days, try to do actions that limit air pollution and refrain from spending too much time outdoors.</a:t>
            </a:r>
            <a:endParaRPr lang="en-US" dirty="0"/>
          </a:p>
          <a:p>
            <a:endParaRPr lang="en-US" dirty="0"/>
          </a:p>
          <a:p>
            <a:r>
              <a:rPr lang="en-US" dirty="0"/>
              <a:t>Other action ideas include:</a:t>
            </a:r>
          </a:p>
          <a:p>
            <a:r>
              <a:rPr lang="en-US" dirty="0"/>
              <a:t>Telecommunicating</a:t>
            </a:r>
          </a:p>
          <a:p>
            <a:r>
              <a:rPr lang="en-US" dirty="0"/>
              <a:t>Obeying</a:t>
            </a:r>
            <a:r>
              <a:rPr lang="en-US" baseline="0" dirty="0"/>
              <a:t> the speed limit</a:t>
            </a:r>
          </a:p>
          <a:p>
            <a:r>
              <a:rPr lang="en-US" baseline="0" dirty="0"/>
              <a:t>Avoid idling</a:t>
            </a:r>
          </a:p>
          <a:p>
            <a:r>
              <a:rPr lang="en-US" baseline="0" dirty="0"/>
              <a:t>Maintaining vehicle</a:t>
            </a:r>
          </a:p>
          <a:p>
            <a:r>
              <a:rPr lang="en-US" baseline="0" dirty="0"/>
              <a:t>Keeping tires properly inflated</a:t>
            </a:r>
          </a:p>
          <a:p>
            <a:r>
              <a:rPr lang="en-US" baseline="0" dirty="0"/>
              <a:t>Changing filters regularly</a:t>
            </a:r>
          </a:p>
          <a:p>
            <a:endParaRPr lang="en-US" baseline="0" dirty="0"/>
          </a:p>
          <a:p>
            <a:r>
              <a:rPr lang="en-US" baseline="0" dirty="0"/>
              <a:t>Post poster/fliers around the office</a:t>
            </a:r>
          </a:p>
          <a:p>
            <a:r>
              <a:rPr lang="en-US" baseline="0" dirty="0"/>
              <a:t>Create a display about clean air awareness</a:t>
            </a:r>
          </a:p>
          <a:p>
            <a:endParaRPr lang="en-US" baseline="0" dirty="0"/>
          </a:p>
          <a:p>
            <a:r>
              <a:rPr lang="en-US" baseline="0" dirty="0"/>
              <a:t>GET CREATIVE!</a:t>
            </a:r>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11</a:t>
            </a:fld>
            <a:endParaRPr lang="en-US"/>
          </a:p>
        </p:txBody>
      </p:sp>
    </p:spTree>
    <p:extLst>
      <p:ext uri="{BB962C8B-B14F-4D97-AF65-F5344CB8AC3E}">
        <p14:creationId xmlns:p14="http://schemas.microsoft.com/office/powerpoint/2010/main" val="146122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good pledge % totals will help</a:t>
            </a:r>
          </a:p>
          <a:p>
            <a:endParaRPr lang="en-US" dirty="0"/>
          </a:p>
          <a:p>
            <a:r>
              <a:rPr lang="en-US" dirty="0"/>
              <a:t>Continue</a:t>
            </a:r>
            <a:r>
              <a:rPr lang="en-US" baseline="0" dirty="0"/>
              <a:t> ideas throughout the year</a:t>
            </a:r>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12</a:t>
            </a:fld>
            <a:endParaRPr lang="en-US"/>
          </a:p>
        </p:txBody>
      </p:sp>
    </p:spTree>
    <p:extLst>
      <p:ext uri="{BB962C8B-B14F-4D97-AF65-F5344CB8AC3E}">
        <p14:creationId xmlns:p14="http://schemas.microsoft.com/office/powerpoint/2010/main" val="124903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Most of these pollutants typically result from the burning of fossil fuels like coal and gasoline.</a:t>
            </a:r>
          </a:p>
        </p:txBody>
      </p:sp>
      <p:sp>
        <p:nvSpPr>
          <p:cNvPr id="4" name="Slide Number Placeholder 3"/>
          <p:cNvSpPr>
            <a:spLocks noGrp="1"/>
          </p:cNvSpPr>
          <p:nvPr>
            <p:ph type="sldNum" sz="quarter" idx="10"/>
          </p:nvPr>
        </p:nvSpPr>
        <p:spPr/>
        <p:txBody>
          <a:bodyPr/>
          <a:lstStyle/>
          <a:p>
            <a:fld id="{B86F3990-769E-48E9-A1AF-7AE9D6A7E2C8}" type="slidenum">
              <a:rPr lang="en-US" smtClean="0"/>
              <a:t>13</a:t>
            </a:fld>
            <a:endParaRPr lang="en-US"/>
          </a:p>
        </p:txBody>
      </p:sp>
    </p:spTree>
    <p:extLst>
      <p:ext uri="{BB962C8B-B14F-4D97-AF65-F5344CB8AC3E}">
        <p14:creationId xmlns:p14="http://schemas.microsoft.com/office/powerpoint/2010/main" val="249297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Ground-level ozone is formed when pollution from vehicles, factories, and other sources reacts in sunlight.</a:t>
            </a:r>
          </a:p>
        </p:txBody>
      </p:sp>
      <p:sp>
        <p:nvSpPr>
          <p:cNvPr id="4" name="Slide Number Placeholder 3"/>
          <p:cNvSpPr>
            <a:spLocks noGrp="1"/>
          </p:cNvSpPr>
          <p:nvPr>
            <p:ph type="sldNum" sz="quarter" idx="10"/>
          </p:nvPr>
        </p:nvSpPr>
        <p:spPr/>
        <p:txBody>
          <a:bodyPr/>
          <a:lstStyle/>
          <a:p>
            <a:fld id="{B86F3990-769E-48E9-A1AF-7AE9D6A7E2C8}" type="slidenum">
              <a:rPr lang="en-US" smtClean="0"/>
              <a:t>14</a:t>
            </a:fld>
            <a:endParaRPr lang="en-US"/>
          </a:p>
        </p:txBody>
      </p:sp>
    </p:spTree>
    <p:extLst>
      <p:ext uri="{BB962C8B-B14F-4D97-AF65-F5344CB8AC3E}">
        <p14:creationId xmlns:p14="http://schemas.microsoft.com/office/powerpoint/2010/main" val="175098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Ozone can be found in Earth’s upper atmosphere and at ground level. Ozone is good for us when it is above the stratosphere where it protects us from harmful UV rays. At ground-level, ozone acts as a pollutant because it is formed when pollution reacts with sunlight. Smog is a result of high ground-level ozone and can be harmful to our health.</a:t>
            </a:r>
          </a:p>
        </p:txBody>
      </p:sp>
      <p:sp>
        <p:nvSpPr>
          <p:cNvPr id="4" name="Slide Number Placeholder 3"/>
          <p:cNvSpPr>
            <a:spLocks noGrp="1"/>
          </p:cNvSpPr>
          <p:nvPr>
            <p:ph type="sldNum" sz="quarter" idx="5"/>
          </p:nvPr>
        </p:nvSpPr>
        <p:spPr/>
        <p:txBody>
          <a:bodyPr/>
          <a:lstStyle/>
          <a:p>
            <a:fld id="{B86F3990-769E-48E9-A1AF-7AE9D6A7E2C8}" type="slidenum">
              <a:rPr lang="en-US" smtClean="0"/>
              <a:t>15</a:t>
            </a:fld>
            <a:endParaRPr lang="en-US"/>
          </a:p>
        </p:txBody>
      </p:sp>
    </p:spTree>
    <p:extLst>
      <p:ext uri="{BB962C8B-B14F-4D97-AF65-F5344CB8AC3E}">
        <p14:creationId xmlns:p14="http://schemas.microsoft.com/office/powerpoint/2010/main" val="390955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 The six common air pollutants, also known as “criteria air pollutants”, are ground-level ozone, particulate matter, carbon monoxide, lead, sulfur dioxide, and nitrogen dioxide.</a:t>
            </a:r>
          </a:p>
          <a:p>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16</a:t>
            </a:fld>
            <a:endParaRPr lang="en-US"/>
          </a:p>
        </p:txBody>
      </p:sp>
    </p:spTree>
    <p:extLst>
      <p:ext uri="{BB962C8B-B14F-4D97-AF65-F5344CB8AC3E}">
        <p14:creationId xmlns:p14="http://schemas.microsoft.com/office/powerpoint/2010/main" val="55876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March-November</a:t>
            </a:r>
          </a:p>
          <a:p>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17</a:t>
            </a:fld>
            <a:endParaRPr lang="en-US"/>
          </a:p>
        </p:txBody>
      </p:sp>
    </p:spTree>
    <p:extLst>
      <p:ext uri="{BB962C8B-B14F-4D97-AF65-F5344CB8AC3E}">
        <p14:creationId xmlns:p14="http://schemas.microsoft.com/office/powerpoint/2010/main" val="90827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UV Radiation</a:t>
            </a:r>
          </a:p>
        </p:txBody>
      </p:sp>
      <p:sp>
        <p:nvSpPr>
          <p:cNvPr id="4" name="Slide Number Placeholder 3"/>
          <p:cNvSpPr>
            <a:spLocks noGrp="1"/>
          </p:cNvSpPr>
          <p:nvPr>
            <p:ph type="sldNum" sz="quarter" idx="10"/>
          </p:nvPr>
        </p:nvSpPr>
        <p:spPr/>
        <p:txBody>
          <a:bodyPr/>
          <a:lstStyle/>
          <a:p>
            <a:fld id="{B86F3990-769E-48E9-A1AF-7AE9D6A7E2C8}" type="slidenum">
              <a:rPr lang="en-US" smtClean="0"/>
              <a:t>18</a:t>
            </a:fld>
            <a:endParaRPr lang="en-US"/>
          </a:p>
        </p:txBody>
      </p:sp>
    </p:spTree>
    <p:extLst>
      <p:ext uri="{BB962C8B-B14F-4D97-AF65-F5344CB8AC3E}">
        <p14:creationId xmlns:p14="http://schemas.microsoft.com/office/powerpoint/2010/main" val="1296534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1970</a:t>
            </a:r>
          </a:p>
        </p:txBody>
      </p:sp>
      <p:sp>
        <p:nvSpPr>
          <p:cNvPr id="4" name="Slide Number Placeholder 3"/>
          <p:cNvSpPr>
            <a:spLocks noGrp="1"/>
          </p:cNvSpPr>
          <p:nvPr>
            <p:ph type="sldNum" sz="quarter" idx="10"/>
          </p:nvPr>
        </p:nvSpPr>
        <p:spPr/>
        <p:txBody>
          <a:bodyPr/>
          <a:lstStyle/>
          <a:p>
            <a:fld id="{B86F3990-769E-48E9-A1AF-7AE9D6A7E2C8}" type="slidenum">
              <a:rPr lang="en-US" smtClean="0"/>
              <a:t>19</a:t>
            </a:fld>
            <a:endParaRPr lang="en-US"/>
          </a:p>
        </p:txBody>
      </p:sp>
    </p:spTree>
    <p:extLst>
      <p:ext uri="{BB962C8B-B14F-4D97-AF65-F5344CB8AC3E}">
        <p14:creationId xmlns:p14="http://schemas.microsoft.com/office/powerpoint/2010/main" val="1690684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 2023</a:t>
            </a:r>
          </a:p>
        </p:txBody>
      </p:sp>
      <p:sp>
        <p:nvSpPr>
          <p:cNvPr id="4" name="Slide Number Placeholder 3"/>
          <p:cNvSpPr>
            <a:spLocks noGrp="1"/>
          </p:cNvSpPr>
          <p:nvPr>
            <p:ph type="sldNum" sz="quarter" idx="10"/>
          </p:nvPr>
        </p:nvSpPr>
        <p:spPr/>
        <p:txBody>
          <a:bodyPr/>
          <a:lstStyle/>
          <a:p>
            <a:fld id="{B86F3990-769E-48E9-A1AF-7AE9D6A7E2C8}" type="slidenum">
              <a:rPr lang="en-US" smtClean="0"/>
              <a:t>20</a:t>
            </a:fld>
            <a:endParaRPr lang="en-US"/>
          </a:p>
        </p:txBody>
      </p:sp>
    </p:spTree>
    <p:extLst>
      <p:ext uri="{BB962C8B-B14F-4D97-AF65-F5344CB8AC3E}">
        <p14:creationId xmlns:p14="http://schemas.microsoft.com/office/powerpoint/2010/main" val="6242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sources of air pollution are vehicle emissions, coal-fueled power plants, fuels and natural gas used to heat homes, manufacturing and power generation, and fumes from chemical production.</a:t>
            </a:r>
          </a:p>
          <a:p>
            <a:endParaRPr lang="en-US" dirty="0"/>
          </a:p>
          <a:p>
            <a:r>
              <a:rPr lang="en-US" dirty="0"/>
              <a:t>The EPA has set a National Ambient Air Quality Standard for each criteria air pollutant. Ground-level ozone is the primary concern in North Texas</a:t>
            </a:r>
          </a:p>
          <a:p>
            <a:endParaRPr lang="en-US" dirty="0"/>
          </a:p>
          <a:p>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2</a:t>
            </a:fld>
            <a:endParaRPr lang="en-US"/>
          </a:p>
        </p:txBody>
      </p:sp>
    </p:spTree>
    <p:extLst>
      <p:ext uri="{BB962C8B-B14F-4D97-AF65-F5344CB8AC3E}">
        <p14:creationId xmlns:p14="http://schemas.microsoft.com/office/powerpoint/2010/main" val="341211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them to think</a:t>
            </a:r>
            <a:r>
              <a:rPr lang="en-US" baseline="0" dirty="0"/>
              <a:t> about what they can do on CAAD</a:t>
            </a:r>
          </a:p>
          <a:p>
            <a:endParaRPr lang="en-US" baseline="0" dirty="0"/>
          </a:p>
          <a:p>
            <a:r>
              <a:rPr lang="en-US" b="1" baseline="0" dirty="0"/>
              <a:t>What is your One Thing?</a:t>
            </a:r>
          </a:p>
          <a:p>
            <a:endParaRPr lang="en-US" baseline="0" dirty="0"/>
          </a:p>
          <a:p>
            <a:r>
              <a:rPr lang="en-US" baseline="0" dirty="0"/>
              <a:t>And what habits they can repeat to help our air quality problem and what simple solutions they can educate other on!</a:t>
            </a:r>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21</a:t>
            </a:fld>
            <a:endParaRPr lang="en-US"/>
          </a:p>
        </p:txBody>
      </p:sp>
    </p:spTree>
    <p:extLst>
      <p:ext uri="{BB962C8B-B14F-4D97-AF65-F5344CB8AC3E}">
        <p14:creationId xmlns:p14="http://schemas.microsoft.com/office/powerpoint/2010/main" val="351517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counties in North Texas are designated nonattainment under the 2015 8-hour ozone standard. </a:t>
            </a:r>
          </a:p>
          <a:p>
            <a:r>
              <a:rPr lang="en-US" dirty="0"/>
              <a:t>A nonattainment</a:t>
            </a:r>
            <a:r>
              <a:rPr lang="en-US" baseline="0" dirty="0"/>
              <a:t> area is an area considered to have air quality worse than the National Ambient Air Quality Standards as defined by the Clean Air Act. </a:t>
            </a:r>
            <a:endParaRPr lang="en-US" dirty="0"/>
          </a:p>
          <a:p>
            <a:r>
              <a:rPr lang="en-US" dirty="0"/>
              <a:t>The 2015 standard is 70 ppb or less while the 2008 standard is 75 ppb</a:t>
            </a:r>
          </a:p>
        </p:txBody>
      </p:sp>
      <p:sp>
        <p:nvSpPr>
          <p:cNvPr id="4" name="Slide Number Placeholder 3"/>
          <p:cNvSpPr>
            <a:spLocks noGrp="1"/>
          </p:cNvSpPr>
          <p:nvPr>
            <p:ph type="sldNum" sz="quarter" idx="10"/>
          </p:nvPr>
        </p:nvSpPr>
        <p:spPr/>
        <p:txBody>
          <a:bodyPr/>
          <a:lstStyle/>
          <a:p>
            <a:fld id="{B86F3990-769E-48E9-A1AF-7AE9D6A7E2C8}" type="slidenum">
              <a:rPr lang="en-US" smtClean="0"/>
              <a:t>3</a:t>
            </a:fld>
            <a:endParaRPr lang="en-US"/>
          </a:p>
        </p:txBody>
      </p:sp>
    </p:spTree>
    <p:extLst>
      <p:ext uri="{BB962C8B-B14F-4D97-AF65-F5344CB8AC3E}">
        <p14:creationId xmlns:p14="http://schemas.microsoft.com/office/powerpoint/2010/main" val="181700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Ozone</a:t>
            </a:r>
            <a:r>
              <a:rPr lang="en-US" baseline="0" dirty="0"/>
              <a:t>: </a:t>
            </a:r>
            <a:r>
              <a:rPr lang="en-US" dirty="0"/>
              <a:t>Sunscreen, Protects from UV radiation,</a:t>
            </a:r>
            <a:r>
              <a:rPr lang="en-US" baseline="0" dirty="0"/>
              <a:t> between 30,000-50,000 feet, stratosphere</a:t>
            </a:r>
          </a:p>
          <a:p>
            <a:endParaRPr lang="en-US" baseline="0" dirty="0"/>
          </a:p>
          <a:p>
            <a:r>
              <a:rPr lang="en-US" baseline="0" dirty="0"/>
              <a:t> large quantities of man-made </a:t>
            </a:r>
            <a:r>
              <a:rPr lang="en-US" baseline="0" dirty="0" err="1"/>
              <a:t>organohalogen</a:t>
            </a:r>
            <a:r>
              <a:rPr lang="en-US" baseline="0" dirty="0"/>
              <a:t> compounds, especially chlorofluorocarbons (CFCs) </a:t>
            </a:r>
          </a:p>
          <a:p>
            <a:endParaRPr lang="en-US" baseline="0" dirty="0"/>
          </a:p>
          <a:p>
            <a:r>
              <a:rPr lang="en-US" baseline="0" dirty="0"/>
              <a:t>Bad Ozone: VOC formations from cars, power plants, industrial boilers, refineries, and other sources during heat of summer. Ozone season in North Texas is March-November.</a:t>
            </a:r>
            <a:endParaRPr lang="en-US" dirty="0"/>
          </a:p>
          <a:p>
            <a:endParaRPr lang="en-US" baseline="0" dirty="0"/>
          </a:p>
          <a:p>
            <a:r>
              <a:rPr lang="en-US" baseline="0" dirty="0"/>
              <a:t>Ground level or "bad" ozone is not emitted directly into the air but is created by chemical reactions between oxides of nitrogen (NOx) and volatile organic compounds (VOC) in the presence of sunlight. </a:t>
            </a:r>
          </a:p>
        </p:txBody>
      </p:sp>
      <p:sp>
        <p:nvSpPr>
          <p:cNvPr id="4" name="Slide Number Placeholder 3"/>
          <p:cNvSpPr>
            <a:spLocks noGrp="1"/>
          </p:cNvSpPr>
          <p:nvPr>
            <p:ph type="sldNum" sz="quarter" idx="10"/>
          </p:nvPr>
        </p:nvSpPr>
        <p:spPr/>
        <p:txBody>
          <a:bodyPr/>
          <a:lstStyle/>
          <a:p>
            <a:fld id="{B86F3990-769E-48E9-A1AF-7AE9D6A7E2C8}" type="slidenum">
              <a:rPr lang="en-US" smtClean="0"/>
              <a:t>4</a:t>
            </a:fld>
            <a:endParaRPr lang="en-US"/>
          </a:p>
        </p:txBody>
      </p:sp>
    </p:spTree>
    <p:extLst>
      <p:ext uri="{BB962C8B-B14F-4D97-AF65-F5344CB8AC3E}">
        <p14:creationId xmlns:p14="http://schemas.microsoft.com/office/powerpoint/2010/main" val="16296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5</a:t>
            </a:fld>
            <a:endParaRPr lang="en-US"/>
          </a:p>
        </p:txBody>
      </p:sp>
    </p:spTree>
    <p:extLst>
      <p:ext uri="{BB962C8B-B14F-4D97-AF65-F5344CB8AC3E}">
        <p14:creationId xmlns:p14="http://schemas.microsoft.com/office/powerpoint/2010/main" val="138286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Public Health: </a:t>
            </a:r>
            <a:r>
              <a:rPr lang="en-US" baseline="0" dirty="0"/>
              <a:t>Inhaling ground-level ozone is dangerous for young children, who may also be at risk for developmental problems.</a:t>
            </a:r>
          </a:p>
          <a:p>
            <a:r>
              <a:rPr lang="en-US" baseline="0" dirty="0"/>
              <a:t>  Also, it’s dangerous for people with asthma or respiratory problems. </a:t>
            </a:r>
          </a:p>
          <a:p>
            <a:r>
              <a:rPr lang="en-US" baseline="0" dirty="0"/>
              <a:t>Ozone Causes Coughing, Throat irritation, Pain, burning or discomfort when taking a deep breath, Chest tightening and Shortness of breath</a:t>
            </a:r>
          </a:p>
          <a:p>
            <a:endParaRPr lang="en-US" baseline="0" dirty="0"/>
          </a:p>
          <a:p>
            <a:r>
              <a:rPr lang="en-US" b="1" baseline="0" dirty="0"/>
              <a:t>Environmental: </a:t>
            </a:r>
            <a:r>
              <a:rPr lang="en-US" baseline="0" dirty="0"/>
              <a:t>Ground ozone harms sensitive vegetation during the growing season.</a:t>
            </a:r>
          </a:p>
          <a:p>
            <a:endParaRPr lang="en-US" baseline="0" dirty="0"/>
          </a:p>
          <a:p>
            <a:r>
              <a:rPr lang="en-US" b="1" baseline="0" dirty="0"/>
              <a:t>Bad for Business: </a:t>
            </a:r>
            <a:r>
              <a:rPr lang="en-US" baseline="0" dirty="0"/>
              <a:t>Not meeting standards means… Air permits required &amp; Restrictions on operations</a:t>
            </a:r>
          </a:p>
          <a:p>
            <a:r>
              <a:rPr lang="en-US" baseline="0" dirty="0"/>
              <a:t>-Billions lost in economic output</a:t>
            </a:r>
          </a:p>
          <a:p>
            <a:r>
              <a:rPr lang="en-US" baseline="0" dirty="0"/>
              <a:t>-Businesses are less likely to invest</a:t>
            </a:r>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86F3990-769E-48E9-A1AF-7AE9D6A7E2C8}" type="slidenum">
              <a:rPr lang="en-US" smtClean="0"/>
              <a:t>6</a:t>
            </a:fld>
            <a:endParaRPr lang="en-US"/>
          </a:p>
        </p:txBody>
      </p:sp>
    </p:spTree>
    <p:extLst>
      <p:ext uri="{BB962C8B-B14F-4D97-AF65-F5344CB8AC3E}">
        <p14:creationId xmlns:p14="http://schemas.microsoft.com/office/powerpoint/2010/main" val="351879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Ozone forms when</a:t>
            </a:r>
            <a:r>
              <a:rPr lang="en-US" baseline="0" dirty="0"/>
              <a:t> emissions combine with sunlight and intense heat. High ozone can cause health problems:</a:t>
            </a:r>
          </a:p>
          <a:p>
            <a:endParaRPr lang="en-US" baseline="0" dirty="0"/>
          </a:p>
          <a:p>
            <a:r>
              <a:rPr lang="en-US" baseline="0" dirty="0"/>
              <a:t>Inhaling ground-level ozone is especially dangerous for people with asthma or respiratory problems. Since children’s lungs are still developing, they are at greatest risk from exposure. </a:t>
            </a:r>
          </a:p>
          <a:p>
            <a:r>
              <a:rPr lang="en-US" baseline="0" dirty="0"/>
              <a:t>On high ozone days, reduce time spent outdoors.</a:t>
            </a:r>
          </a:p>
          <a:p>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7</a:t>
            </a:fld>
            <a:endParaRPr lang="en-US"/>
          </a:p>
        </p:txBody>
      </p:sp>
    </p:spTree>
    <p:extLst>
      <p:ext uri="{BB962C8B-B14F-4D97-AF65-F5344CB8AC3E}">
        <p14:creationId xmlns:p14="http://schemas.microsoft.com/office/powerpoint/2010/main" val="406279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Ozone affects vegetation and ecosystems such as forests, parks, wildlife refuges, and wilderness areas are affected by ozone.</a:t>
            </a:r>
          </a:p>
          <a:p>
            <a:r>
              <a:rPr lang="en-US" dirty="0"/>
              <a:t>Sensitive vegetation is especially at risk during growing season.</a:t>
            </a:r>
          </a:p>
          <a:p>
            <a:r>
              <a:rPr lang="en-US" dirty="0"/>
              <a:t>Increase risk of harm from severe weather and damage from insects.</a:t>
            </a:r>
          </a:p>
        </p:txBody>
      </p:sp>
      <p:sp>
        <p:nvSpPr>
          <p:cNvPr id="4" name="Slide Number Placeholder 3"/>
          <p:cNvSpPr>
            <a:spLocks noGrp="1"/>
          </p:cNvSpPr>
          <p:nvPr>
            <p:ph type="sldNum" sz="quarter" idx="5"/>
          </p:nvPr>
        </p:nvSpPr>
        <p:spPr/>
        <p:txBody>
          <a:bodyPr/>
          <a:lstStyle/>
          <a:p>
            <a:fld id="{B86F3990-769E-48E9-A1AF-7AE9D6A7E2C8}" type="slidenum">
              <a:rPr lang="en-US" smtClean="0"/>
              <a:t>8</a:t>
            </a:fld>
            <a:endParaRPr lang="en-US"/>
          </a:p>
        </p:txBody>
      </p:sp>
    </p:spTree>
    <p:extLst>
      <p:ext uri="{BB962C8B-B14F-4D97-AF65-F5344CB8AC3E}">
        <p14:creationId xmlns:p14="http://schemas.microsoft.com/office/powerpoint/2010/main" val="2878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development is directly impacted.</a:t>
            </a:r>
            <a:r>
              <a:rPr lang="en-US" baseline="0" dirty="0"/>
              <a:t> Businesses are less likely to invest in nonattainment designated areas.</a:t>
            </a:r>
          </a:p>
          <a:p>
            <a:endParaRPr lang="en-US" baseline="0" dirty="0"/>
          </a:p>
          <a:p>
            <a:r>
              <a:rPr lang="en-US" baseline="0" dirty="0"/>
              <a:t>Industrial facilities are be required to install pollution control equipment, take limits on their production, or find reductions in emissions.</a:t>
            </a:r>
            <a:endParaRPr lang="en-US" dirty="0"/>
          </a:p>
        </p:txBody>
      </p:sp>
      <p:sp>
        <p:nvSpPr>
          <p:cNvPr id="4" name="Slide Number Placeholder 3"/>
          <p:cNvSpPr>
            <a:spLocks noGrp="1"/>
          </p:cNvSpPr>
          <p:nvPr>
            <p:ph type="sldNum" sz="quarter" idx="10"/>
          </p:nvPr>
        </p:nvSpPr>
        <p:spPr/>
        <p:txBody>
          <a:bodyPr/>
          <a:lstStyle/>
          <a:p>
            <a:fld id="{B86F3990-769E-48E9-A1AF-7AE9D6A7E2C8}" type="slidenum">
              <a:rPr lang="en-US" smtClean="0"/>
              <a:t>9</a:t>
            </a:fld>
            <a:endParaRPr lang="en-US"/>
          </a:p>
        </p:txBody>
      </p:sp>
    </p:spTree>
    <p:extLst>
      <p:ext uri="{BB962C8B-B14F-4D97-AF65-F5344CB8AC3E}">
        <p14:creationId xmlns:p14="http://schemas.microsoft.com/office/powerpoint/2010/main" val="109464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3D0B34-F311-4F49-82E4-07F2400CB03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D0B34-F311-4F49-82E4-07F2400CB03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73D0B34-F311-4F49-82E4-07F2400CB03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E04E1-CB15-47CC-8886-1BD6408BF8F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D0B34-F311-4F49-82E4-07F2400CB03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E04E1-CB15-47CC-8886-1BD6408BF8F6}"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D0B34-F311-4F49-82E4-07F2400CB03A}"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73D0B34-F311-4F49-82E4-07F2400CB03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4E1-CB15-47CC-8886-1BD6408BF8F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D0B34-F311-4F49-82E4-07F2400CB03A}"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3D0B34-F311-4F49-82E4-07F2400CB03A}"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73D0B34-F311-4F49-82E4-07F2400CB03A}"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E04E1-CB15-47CC-8886-1BD6408BF8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73D0B34-F311-4F49-82E4-07F2400CB03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4E1-CB15-47CC-8886-1BD6408BF8F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3D0B34-F311-4F49-82E4-07F2400CB03A}"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E04E1-CB15-47CC-8886-1BD6408BF8F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73D0B34-F311-4F49-82E4-07F2400CB03A}" type="datetimeFigureOut">
              <a:rPr lang="en-US" smtClean="0"/>
              <a:t>5/13/2024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3E04E1-CB15-47CC-8886-1BD6408BF8F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hyperlink" Target="http://www.gptx.org/CleanAi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airnorthtexas.org/cleanairactionda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estraw@gptx.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47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0" y="-1"/>
            <a:ext cx="9144000" cy="689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3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430735B-854F-9A13-2C94-0A7F5DCE6A4E}"/>
              </a:ext>
            </a:extLst>
          </p:cNvPr>
          <p:cNvSpPr txBox="1">
            <a:spLocks/>
          </p:cNvSpPr>
          <p:nvPr/>
        </p:nvSpPr>
        <p:spPr>
          <a:xfrm>
            <a:off x="228600" y="1924050"/>
            <a:ext cx="5745734" cy="4686300"/>
          </a:xfrm>
          <a:prstGeom prst="rect">
            <a:avLst/>
          </a:prstGeom>
          <a:solidFill>
            <a:schemeClr val="accent4">
              <a:lumMod val="60000"/>
              <a:lumOff val="40000"/>
            </a:schemeClr>
          </a:solidFill>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800">
                <a:latin typeface="Candara" panose="020E0502030303020204" pitchFamily="34" charset="0"/>
              </a:rPr>
              <a:t>Carpool, combine errands, don’t idle!</a:t>
            </a:r>
          </a:p>
          <a:p>
            <a:r>
              <a:rPr lang="en-US" sz="2800">
                <a:latin typeface="Candara" panose="020E0502030303020204" pitchFamily="34" charset="0"/>
              </a:rPr>
              <a:t>Bring your lunch to work</a:t>
            </a:r>
          </a:p>
          <a:p>
            <a:r>
              <a:rPr lang="en-US" sz="2800">
                <a:latin typeface="Candara" panose="020E0502030303020204" pitchFamily="34" charset="0"/>
              </a:rPr>
              <a:t>Ensure car tires are properly inflated</a:t>
            </a:r>
          </a:p>
          <a:p>
            <a:r>
              <a:rPr lang="en-US" sz="2800">
                <a:latin typeface="Candara" panose="020E0502030303020204" pitchFamily="34" charset="0"/>
              </a:rPr>
              <a:t>Ride a bike or walk</a:t>
            </a:r>
          </a:p>
          <a:p>
            <a:r>
              <a:rPr lang="en-US" sz="2800">
                <a:latin typeface="Candara" panose="020E0502030303020204" pitchFamily="34" charset="0"/>
              </a:rPr>
              <a:t>Fill up on gas in the morning or at night</a:t>
            </a:r>
          </a:p>
          <a:p>
            <a:r>
              <a:rPr lang="en-US" sz="2800">
                <a:latin typeface="Candara" panose="020E0502030303020204" pitchFamily="34" charset="0"/>
              </a:rPr>
              <a:t>Sign up for Air Quality Alerts</a:t>
            </a:r>
            <a:endParaRPr lang="en-US" sz="2800" dirty="0">
              <a:latin typeface="Candara" panose="020E0502030303020204" pitchFamily="34" charset="0"/>
            </a:endParaRPr>
          </a:p>
        </p:txBody>
      </p:sp>
      <p:sp>
        <p:nvSpPr>
          <p:cNvPr id="5" name="Title 2">
            <a:extLst>
              <a:ext uri="{FF2B5EF4-FFF2-40B4-BE49-F238E27FC236}">
                <a16:creationId xmlns:a16="http://schemas.microsoft.com/office/drawing/2014/main" id="{88795684-8AA8-93E2-3D94-0D1B9D490E37}"/>
              </a:ext>
            </a:extLst>
          </p:cNvPr>
          <p:cNvSpPr txBox="1">
            <a:spLocks/>
          </p:cNvSpPr>
          <p:nvPr/>
        </p:nvSpPr>
        <p:spPr>
          <a:xfrm>
            <a:off x="228600" y="933450"/>
            <a:ext cx="5745734" cy="990600"/>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Candara" panose="020E0502030303020204" pitchFamily="34" charset="0"/>
              </a:rPr>
              <a:t>What You Can Do!</a:t>
            </a:r>
          </a:p>
        </p:txBody>
      </p:sp>
      <p:pic>
        <p:nvPicPr>
          <p:cNvPr id="6" name="Picture 5">
            <a:extLst>
              <a:ext uri="{FF2B5EF4-FFF2-40B4-BE49-F238E27FC236}">
                <a16:creationId xmlns:a16="http://schemas.microsoft.com/office/drawing/2014/main" id="{5B2B5C9D-E779-20F7-4BAC-3D55D8E2D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792" y="0"/>
            <a:ext cx="1971208" cy="163830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279BDEB6-7C98-09EA-BAEB-BA05FCB6C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788" y="3459480"/>
            <a:ext cx="2018368" cy="2018368"/>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1BA510A0-E6EA-F28B-F70D-51EE304DA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2520" y="1752600"/>
            <a:ext cx="1914904" cy="1828800"/>
          </a:xfrm>
          <a:prstGeom prst="rect">
            <a:avLst/>
          </a:prstGeom>
        </p:spPr>
      </p:pic>
      <p:pic>
        <p:nvPicPr>
          <p:cNvPr id="9" name="Picture 8" descr="Icon&#10;&#10;Description automatically generated">
            <a:extLst>
              <a:ext uri="{FF2B5EF4-FFF2-40B4-BE49-F238E27FC236}">
                <a16:creationId xmlns:a16="http://schemas.microsoft.com/office/drawing/2014/main" id="{C9D79209-CC7F-43FB-60C3-38CEBAFD73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9369" y="5181600"/>
            <a:ext cx="1940112" cy="1676400"/>
          </a:xfrm>
          <a:prstGeom prst="rect">
            <a:avLst/>
          </a:prstGeom>
        </p:spPr>
      </p:pic>
    </p:spTree>
    <p:extLst>
      <p:ext uri="{BB962C8B-B14F-4D97-AF65-F5344CB8AC3E}">
        <p14:creationId xmlns:p14="http://schemas.microsoft.com/office/powerpoint/2010/main" val="128922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891338" y="5399088"/>
            <a:ext cx="2252662" cy="14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a:xfrm>
            <a:off x="3384066" y="5410200"/>
            <a:ext cx="2252041" cy="94456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en-US" dirty="0"/>
          </a:p>
        </p:txBody>
      </p:sp>
      <p:sp>
        <p:nvSpPr>
          <p:cNvPr id="5" name="TextBox 4"/>
          <p:cNvSpPr txBox="1"/>
          <p:nvPr/>
        </p:nvSpPr>
        <p:spPr>
          <a:xfrm>
            <a:off x="222504" y="1631671"/>
            <a:ext cx="5943600" cy="1077218"/>
          </a:xfrm>
          <a:prstGeom prst="rect">
            <a:avLst/>
          </a:prstGeom>
          <a:solidFill>
            <a:schemeClr val="accent4">
              <a:lumMod val="60000"/>
              <a:lumOff val="40000"/>
            </a:schemeClr>
          </a:solidFill>
        </p:spPr>
        <p:txBody>
          <a:bodyPr wrap="square" rtlCol="0">
            <a:spAutoFit/>
          </a:bodyPr>
          <a:lstStyle/>
          <a:p>
            <a:r>
              <a:rPr lang="en-US" sz="3200" dirty="0">
                <a:solidFill>
                  <a:schemeClr val="accent2">
                    <a:lumMod val="50000"/>
                  </a:schemeClr>
                </a:solidFill>
              </a:rPr>
              <a:t>Check daily at  www.airnorthtexas.org</a:t>
            </a:r>
          </a:p>
        </p:txBody>
      </p:sp>
      <p:pic>
        <p:nvPicPr>
          <p:cNvPr id="4" name="Picture 3" descr="Table&#10;&#10;Description automatically generated with medium confidence">
            <a:extLst>
              <a:ext uri="{FF2B5EF4-FFF2-40B4-BE49-F238E27FC236}">
                <a16:creationId xmlns:a16="http://schemas.microsoft.com/office/drawing/2014/main" id="{32A4CA73-6527-A26B-6C7B-E25FF943D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48" y="2895600"/>
            <a:ext cx="7385304" cy="2134766"/>
          </a:xfrm>
          <a:prstGeom prst="rect">
            <a:avLst/>
          </a:prstGeom>
        </p:spPr>
      </p:pic>
      <p:sp>
        <p:nvSpPr>
          <p:cNvPr id="6" name="Title 2">
            <a:extLst>
              <a:ext uri="{FF2B5EF4-FFF2-40B4-BE49-F238E27FC236}">
                <a16:creationId xmlns:a16="http://schemas.microsoft.com/office/drawing/2014/main" id="{5EE58D8C-BEDC-BFBC-3041-3D627CD0512E}"/>
              </a:ext>
            </a:extLst>
          </p:cNvPr>
          <p:cNvSpPr txBox="1">
            <a:spLocks/>
          </p:cNvSpPr>
          <p:nvPr/>
        </p:nvSpPr>
        <p:spPr>
          <a:xfrm>
            <a:off x="228600" y="641071"/>
            <a:ext cx="5943600" cy="990600"/>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Candara" panose="020E0502030303020204" pitchFamily="34" charset="0"/>
              </a:rPr>
              <a:t>Air Quality Index (AQI)</a:t>
            </a:r>
          </a:p>
        </p:txBody>
      </p:sp>
    </p:spTree>
    <p:extLst>
      <p:ext uri="{BB962C8B-B14F-4D97-AF65-F5344CB8AC3E}">
        <p14:creationId xmlns:p14="http://schemas.microsoft.com/office/powerpoint/2010/main" val="175859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2057400"/>
            <a:ext cx="7408862" cy="3581400"/>
          </a:xfrm>
        </p:spPr>
        <p:txBody>
          <a:bodyPr>
            <a:normAutofit fontScale="47500" lnSpcReduction="20000"/>
          </a:bodyPr>
          <a:lstStyle/>
          <a:p>
            <a:r>
              <a:rPr lang="en-US" sz="6000" dirty="0">
                <a:latin typeface="Candara" panose="020E0502030303020204" pitchFamily="34" charset="0"/>
              </a:rPr>
              <a:t>Education, like this presentation, is part of it!</a:t>
            </a:r>
          </a:p>
          <a:p>
            <a:r>
              <a:rPr lang="en-US" sz="6000" dirty="0">
                <a:latin typeface="Candara" panose="020E0502030303020204" pitchFamily="34" charset="0"/>
              </a:rPr>
              <a:t>More Challenge info and ideas: </a:t>
            </a:r>
            <a:r>
              <a:rPr lang="en-US" sz="6000" dirty="0">
                <a:latin typeface="Candara" panose="020E0502030303020204" pitchFamily="34" charset="0"/>
                <a:hlinkClick r:id="rId3"/>
              </a:rPr>
              <a:t>www.gptx.org/CleanAir</a:t>
            </a:r>
            <a:endParaRPr lang="en-US" sz="6000" dirty="0">
              <a:latin typeface="Candara" panose="020E0502030303020204" pitchFamily="34" charset="0"/>
            </a:endParaRPr>
          </a:p>
          <a:p>
            <a:r>
              <a:rPr lang="en-US" sz="6000" dirty="0">
                <a:latin typeface="Candara" panose="020E0502030303020204" pitchFamily="34" charset="0"/>
              </a:rPr>
              <a:t>Take the Pledge: At the booth, or for those not here…</a:t>
            </a:r>
          </a:p>
          <a:p>
            <a:r>
              <a:rPr lang="en-US" sz="6000" dirty="0">
                <a:latin typeface="Candara" panose="020E0502030303020204" pitchFamily="34" charset="0"/>
                <a:hlinkClick r:id="rId4"/>
              </a:rPr>
              <a:t> www.airnorthtexas.org/cleanairactionday</a:t>
            </a:r>
            <a:endParaRPr lang="en-US" sz="6000" dirty="0">
              <a:latin typeface="Candara" panose="020E0502030303020204" pitchFamily="34" charset="0"/>
            </a:endParaRPr>
          </a:p>
          <a:p>
            <a:r>
              <a:rPr lang="en-US" sz="6000" b="1" dirty="0">
                <a:latin typeface="Candara" panose="020E0502030303020204" pitchFamily="34" charset="0"/>
              </a:rPr>
              <a:t>Make sure you submit the application and supporting documents by Friday, 6/7/24</a:t>
            </a:r>
          </a:p>
          <a:p>
            <a:endParaRPr lang="en-US" dirty="0"/>
          </a:p>
          <a:p>
            <a:endParaRPr lang="en-US" dirty="0"/>
          </a:p>
          <a:p>
            <a:endParaRPr lang="en-US" dirty="0"/>
          </a:p>
        </p:txBody>
      </p:sp>
      <p:sp>
        <p:nvSpPr>
          <p:cNvPr id="3" name="Title 2"/>
          <p:cNvSpPr>
            <a:spLocks noGrp="1"/>
          </p:cNvSpPr>
          <p:nvPr>
            <p:ph type="title" idx="4294967295"/>
          </p:nvPr>
        </p:nvSpPr>
        <p:spPr>
          <a:xfrm>
            <a:off x="-1905000" y="685800"/>
            <a:ext cx="8229600" cy="1252538"/>
          </a:xfrm>
        </p:spPr>
        <p:txBody>
          <a:bodyPr>
            <a:normAutofit/>
          </a:bodyPr>
          <a:lstStyle/>
          <a:p>
            <a:r>
              <a:rPr lang="en-US" dirty="0">
                <a:solidFill>
                  <a:schemeClr val="accent2">
                    <a:lumMod val="50000"/>
                  </a:schemeClr>
                </a:solidFill>
                <a:latin typeface="Candara" panose="020E0502030303020204" pitchFamily="34" charset="0"/>
              </a:rPr>
              <a:t>The Challenge</a:t>
            </a:r>
          </a:p>
        </p:txBody>
      </p:sp>
      <p:pic>
        <p:nvPicPr>
          <p:cNvPr id="4" name="Picture 2" descr="Color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356975"/>
            <a:ext cx="1524000" cy="150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6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7" y="381000"/>
            <a:ext cx="51276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2362200"/>
            <a:ext cx="7620000" cy="4154984"/>
          </a:xfrm>
          <a:prstGeom prst="rect">
            <a:avLst/>
          </a:prstGeom>
        </p:spPr>
        <p:txBody>
          <a:bodyPr wrap="square">
            <a:spAutoFit/>
          </a:bodyPr>
          <a:lstStyle/>
          <a:p>
            <a:r>
              <a:rPr lang="en-US" sz="4400" dirty="0">
                <a:solidFill>
                  <a:schemeClr val="accent2">
                    <a:lumMod val="50000"/>
                  </a:schemeClr>
                </a:solidFill>
              </a:rPr>
              <a:t>What are some forms of air pollution?</a:t>
            </a:r>
          </a:p>
          <a:p>
            <a:pPr marL="914400" indent="-914400">
              <a:buAutoNum type="alphaLcPeriod"/>
            </a:pPr>
            <a:r>
              <a:rPr lang="en-US" sz="4400" dirty="0">
                <a:solidFill>
                  <a:schemeClr val="accent2">
                    <a:lumMod val="50000"/>
                  </a:schemeClr>
                </a:solidFill>
              </a:rPr>
              <a:t>Smoke</a:t>
            </a:r>
          </a:p>
          <a:p>
            <a:pPr marL="914400" indent="-914400">
              <a:buAutoNum type="alphaLcPeriod"/>
            </a:pPr>
            <a:r>
              <a:rPr lang="en-US" sz="4400" dirty="0">
                <a:solidFill>
                  <a:schemeClr val="accent2">
                    <a:lumMod val="50000"/>
                  </a:schemeClr>
                </a:solidFill>
              </a:rPr>
              <a:t>Haze/smog</a:t>
            </a:r>
          </a:p>
          <a:p>
            <a:pPr marL="914400" indent="-914400">
              <a:buAutoNum type="alphaLcPeriod"/>
            </a:pPr>
            <a:r>
              <a:rPr lang="en-US" sz="4400" dirty="0">
                <a:solidFill>
                  <a:schemeClr val="accent2">
                    <a:lumMod val="50000"/>
                  </a:schemeClr>
                </a:solidFill>
              </a:rPr>
              <a:t>CO2</a:t>
            </a:r>
          </a:p>
          <a:p>
            <a:pPr marL="914400" indent="-914400">
              <a:buAutoNum type="alphaLcPeriod"/>
            </a:pPr>
            <a:r>
              <a:rPr lang="en-US" sz="4400" dirty="0">
                <a:solidFill>
                  <a:schemeClr val="accent2">
                    <a:lumMod val="50000"/>
                  </a:schemeClr>
                </a:solidFill>
              </a:rPr>
              <a:t>All of the above</a:t>
            </a:r>
          </a:p>
        </p:txBody>
      </p:sp>
      <p:pic>
        <p:nvPicPr>
          <p:cNvPr id="4100" name="Picture 4" descr="L:\Logos\Current\Copy of logo_environ_srv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152605"/>
            <a:ext cx="1905000" cy="170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304800"/>
            <a:ext cx="6858000" cy="60016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accent2">
                    <a:lumMod val="50000"/>
                  </a:schemeClr>
                </a:solidFill>
                <a:effectLst/>
                <a:uLnTx/>
                <a:uFillTx/>
                <a:latin typeface="Candara"/>
              </a:rPr>
              <a:t>What type of pollution is not pumped out directly from cars and trucks?</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lang="en-US" sz="4800" kern="0" dirty="0">
                <a:solidFill>
                  <a:schemeClr val="accent2">
                    <a:lumMod val="50000"/>
                  </a:schemeClr>
                </a:solidFill>
                <a:latin typeface="Candara"/>
              </a:rPr>
              <a:t>Volatile organic compounds</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kumimoji="0" lang="en-US" sz="4800" b="0" i="0" u="none" strike="noStrike" kern="0" cap="none" spc="0" normalizeH="0" baseline="0" noProof="0" dirty="0">
                <a:ln>
                  <a:noFill/>
                </a:ln>
                <a:solidFill>
                  <a:schemeClr val="accent2">
                    <a:lumMod val="50000"/>
                  </a:schemeClr>
                </a:solidFill>
                <a:effectLst/>
                <a:uLnTx/>
                <a:uFillTx/>
                <a:latin typeface="Candara"/>
              </a:rPr>
              <a:t>Carbon monoxide</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lang="en-US" sz="4800" kern="0" dirty="0">
                <a:solidFill>
                  <a:schemeClr val="accent2">
                    <a:lumMod val="50000"/>
                  </a:schemeClr>
                </a:solidFill>
                <a:latin typeface="Candara"/>
              </a:rPr>
              <a:t>Ground-level ozone</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kumimoji="0" lang="en-US" sz="4800" b="0" i="0" u="none" strike="noStrike" kern="0" cap="none" spc="0" normalizeH="0" baseline="0" noProof="0" dirty="0">
                <a:ln>
                  <a:noFill/>
                </a:ln>
                <a:solidFill>
                  <a:schemeClr val="accent2">
                    <a:lumMod val="50000"/>
                  </a:schemeClr>
                </a:solidFill>
                <a:effectLst/>
                <a:uLnTx/>
                <a:uFillTx/>
                <a:latin typeface="Candara"/>
              </a:rPr>
              <a:t>Nitrogen dioxide</a:t>
            </a:r>
            <a:endParaRPr kumimoji="0" lang="en-US" sz="4800" b="0" i="0" u="none" strike="noStrike" kern="0" cap="none" spc="0" normalizeH="0" baseline="0" noProof="0" dirty="0">
              <a:ln>
                <a:noFill/>
              </a:ln>
              <a:solidFill>
                <a:schemeClr val="accent2">
                  <a:lumMod val="50000"/>
                </a:schemeClr>
              </a:solidFill>
              <a:effectLst/>
              <a:uLnTx/>
              <a:uFillTx/>
            </a:endParaRPr>
          </a:p>
        </p:txBody>
      </p:sp>
      <p:pic>
        <p:nvPicPr>
          <p:cNvPr id="5124" name="Picture 4" descr="L:\Logos\Current\Copy of logo_environ_srv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102" y="5638800"/>
            <a:ext cx="136189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69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6DAAC4-C3AA-83A6-D664-AE9CF1623113}"/>
              </a:ext>
            </a:extLst>
          </p:cNvPr>
          <p:cNvSpPr/>
          <p:nvPr/>
        </p:nvSpPr>
        <p:spPr>
          <a:xfrm>
            <a:off x="1447800" y="1295400"/>
            <a:ext cx="6858000"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accent2">
                    <a:lumMod val="50000"/>
                  </a:schemeClr>
                </a:solidFill>
                <a:effectLst/>
                <a:uLnTx/>
                <a:uFillTx/>
                <a:latin typeface="Candara"/>
              </a:rPr>
              <a:t>Is ozone good or bad for humans?</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lang="en-US" sz="4800" kern="0" dirty="0">
                <a:solidFill>
                  <a:schemeClr val="accent2">
                    <a:lumMod val="50000"/>
                  </a:schemeClr>
                </a:solidFill>
                <a:latin typeface="Candara"/>
              </a:rPr>
              <a:t>Good </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lang="en-US" sz="4800" kern="0" dirty="0">
                <a:solidFill>
                  <a:schemeClr val="accent2">
                    <a:lumMod val="50000"/>
                  </a:schemeClr>
                </a:solidFill>
                <a:latin typeface="Candara"/>
              </a:rPr>
              <a:t>Bad </a:t>
            </a:r>
            <a:endParaRPr kumimoji="0" lang="en-US" sz="4800" b="0" i="0" u="none" strike="noStrike" kern="0" cap="none" spc="0" normalizeH="0" baseline="0" noProof="0" dirty="0">
              <a:ln>
                <a:noFill/>
              </a:ln>
              <a:solidFill>
                <a:schemeClr val="accent2">
                  <a:lumMod val="50000"/>
                </a:schemeClr>
              </a:solidFill>
              <a:effectLst/>
              <a:uLnTx/>
              <a:uFillTx/>
              <a:latin typeface="Candara"/>
            </a:endParaRP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lang="en-US" sz="4800" kern="0" dirty="0">
                <a:solidFill>
                  <a:schemeClr val="accent2">
                    <a:lumMod val="50000"/>
                  </a:schemeClr>
                </a:solidFill>
                <a:latin typeface="Candara"/>
              </a:rPr>
              <a:t>Both</a:t>
            </a:r>
          </a:p>
          <a:p>
            <a:pPr marL="914400" marR="0" lvl="0" indent="-914400" defTabSz="914400" eaLnBrk="1" fontAlgn="auto" latinLnBrk="0" hangingPunct="1">
              <a:lnSpc>
                <a:spcPct val="100000"/>
              </a:lnSpc>
              <a:spcBef>
                <a:spcPts val="0"/>
              </a:spcBef>
              <a:spcAft>
                <a:spcPts val="0"/>
              </a:spcAft>
              <a:buClrTx/>
              <a:buSzTx/>
              <a:buFontTx/>
              <a:buAutoNum type="alphaLcPeriod"/>
              <a:tabLst/>
              <a:defRPr/>
            </a:pPr>
            <a:r>
              <a:rPr kumimoji="0" lang="en-US" sz="4800" b="0" i="0" u="none" strike="noStrike" kern="0" cap="none" spc="0" normalizeH="0" baseline="0" noProof="0" dirty="0">
                <a:ln>
                  <a:noFill/>
                </a:ln>
                <a:solidFill>
                  <a:schemeClr val="accent2">
                    <a:lumMod val="50000"/>
                  </a:schemeClr>
                </a:solidFill>
                <a:effectLst/>
                <a:uLnTx/>
                <a:uFillTx/>
                <a:latin typeface="Candara"/>
              </a:rPr>
              <a:t>Neither</a:t>
            </a:r>
            <a:endParaRPr kumimoji="0" lang="en-US" sz="4800" b="0" i="0" u="none" strike="noStrike" kern="0" cap="none" spc="0" normalizeH="0" baseline="0" noProof="0" dirty="0">
              <a:ln>
                <a:noFill/>
              </a:ln>
              <a:solidFill>
                <a:schemeClr val="accent2">
                  <a:lumMod val="50000"/>
                </a:schemeClr>
              </a:solidFill>
              <a:effectLst/>
              <a:uLnTx/>
              <a:uFillTx/>
            </a:endParaRPr>
          </a:p>
        </p:txBody>
      </p:sp>
    </p:spTree>
    <p:extLst>
      <p:ext uri="{BB962C8B-B14F-4D97-AF65-F5344CB8AC3E}">
        <p14:creationId xmlns:p14="http://schemas.microsoft.com/office/powerpoint/2010/main" val="165521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265426"/>
            <a:ext cx="7391400" cy="7072705"/>
          </a:xfrm>
          <a:prstGeom prst="rect">
            <a:avLst/>
          </a:prstGeom>
        </p:spPr>
        <p:txBody>
          <a:bodyPr wrap="square">
            <a:spAutoFit/>
          </a:bodyPr>
          <a:lstStyle/>
          <a:p>
            <a:pPr lvl="0">
              <a:spcBef>
                <a:spcPct val="20000"/>
              </a:spcBef>
              <a:buClr>
                <a:srgbClr val="31B6FD"/>
              </a:buClr>
              <a:buSzPct val="100000"/>
            </a:pPr>
            <a:r>
              <a:rPr lang="en-US" sz="4800" dirty="0">
                <a:solidFill>
                  <a:schemeClr val="accent2">
                    <a:lumMod val="50000"/>
                  </a:schemeClr>
                </a:solidFill>
                <a:latin typeface="Candara"/>
              </a:rPr>
              <a:t>Which of the following is one of the six common air pollutants?</a:t>
            </a:r>
          </a:p>
          <a:p>
            <a:pPr marL="1143000" lvl="0" indent="-1143000">
              <a:spcBef>
                <a:spcPct val="20000"/>
              </a:spcBef>
              <a:buClr>
                <a:srgbClr val="31B6FD"/>
              </a:buClr>
              <a:buSzPct val="100000"/>
              <a:buAutoNum type="alphaLcPeriod"/>
            </a:pPr>
            <a:r>
              <a:rPr lang="en-US" sz="4800" dirty="0">
                <a:solidFill>
                  <a:schemeClr val="accent2">
                    <a:lumMod val="50000"/>
                  </a:schemeClr>
                </a:solidFill>
                <a:latin typeface="Candara"/>
              </a:rPr>
              <a:t>Ground-level ozone</a:t>
            </a:r>
          </a:p>
          <a:p>
            <a:pPr marL="1143000" lvl="0" indent="-1143000">
              <a:spcBef>
                <a:spcPct val="20000"/>
              </a:spcBef>
              <a:buClr>
                <a:srgbClr val="31B6FD"/>
              </a:buClr>
              <a:buSzPct val="100000"/>
              <a:buAutoNum type="alphaLcPeriod"/>
            </a:pPr>
            <a:r>
              <a:rPr lang="en-US" sz="4800" dirty="0">
                <a:solidFill>
                  <a:schemeClr val="accent2">
                    <a:lumMod val="50000"/>
                  </a:schemeClr>
                </a:solidFill>
                <a:latin typeface="Candara"/>
              </a:rPr>
              <a:t>Nitrogen dioxide</a:t>
            </a:r>
          </a:p>
          <a:p>
            <a:pPr marL="1143000" lvl="0" indent="-1143000">
              <a:spcBef>
                <a:spcPct val="20000"/>
              </a:spcBef>
              <a:buClr>
                <a:srgbClr val="31B6FD"/>
              </a:buClr>
              <a:buSzPct val="100000"/>
              <a:buAutoNum type="alphaLcPeriod"/>
            </a:pPr>
            <a:r>
              <a:rPr lang="en-US" sz="4800" dirty="0">
                <a:solidFill>
                  <a:schemeClr val="accent2">
                    <a:lumMod val="50000"/>
                  </a:schemeClr>
                </a:solidFill>
                <a:latin typeface="Candara"/>
              </a:rPr>
              <a:t>Particulate matter</a:t>
            </a:r>
          </a:p>
          <a:p>
            <a:pPr marL="1143000" lvl="0" indent="-1143000">
              <a:spcBef>
                <a:spcPct val="20000"/>
              </a:spcBef>
              <a:buClr>
                <a:srgbClr val="31B6FD"/>
              </a:buClr>
              <a:buSzPct val="100000"/>
              <a:buAutoNum type="alphaLcPeriod"/>
            </a:pPr>
            <a:r>
              <a:rPr lang="en-US" sz="4800" dirty="0">
                <a:solidFill>
                  <a:schemeClr val="accent2">
                    <a:lumMod val="50000"/>
                  </a:schemeClr>
                </a:solidFill>
                <a:latin typeface="Candara"/>
              </a:rPr>
              <a:t>All of the above</a:t>
            </a:r>
          </a:p>
          <a:p>
            <a:pPr marL="1143000" lvl="0" indent="-1143000">
              <a:spcBef>
                <a:spcPct val="20000"/>
              </a:spcBef>
              <a:buClr>
                <a:srgbClr val="31B6FD"/>
              </a:buClr>
              <a:buSzPct val="100000"/>
              <a:buAutoNum type="alphaLcPeriod"/>
            </a:pPr>
            <a:endParaRPr lang="en-US" sz="6600" dirty="0">
              <a:solidFill>
                <a:schemeClr val="bg2"/>
              </a:solidFill>
              <a:latin typeface="Candara"/>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109" y="5407420"/>
            <a:ext cx="1620227" cy="1450580"/>
          </a:xfrm>
          <a:prstGeom prst="rect">
            <a:avLst/>
          </a:prstGeom>
        </p:spPr>
      </p:pic>
    </p:spTree>
    <p:extLst>
      <p:ext uri="{BB962C8B-B14F-4D97-AF65-F5344CB8AC3E}">
        <p14:creationId xmlns:p14="http://schemas.microsoft.com/office/powerpoint/2010/main" val="247529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00" y="2895600"/>
            <a:ext cx="7391400" cy="1754326"/>
          </a:xfrm>
          <a:prstGeom prst="rect">
            <a:avLst/>
          </a:prstGeom>
        </p:spPr>
        <p:txBody>
          <a:bodyPr wrap="square">
            <a:spAutoFit/>
          </a:bodyPr>
          <a:lstStyle/>
          <a:p>
            <a:pPr lvl="0">
              <a:spcBef>
                <a:spcPct val="20000"/>
              </a:spcBef>
              <a:buClr>
                <a:srgbClr val="31B6FD"/>
              </a:buClr>
              <a:buSzPct val="100000"/>
            </a:pPr>
            <a:r>
              <a:rPr lang="en-US" sz="5400" dirty="0">
                <a:solidFill>
                  <a:schemeClr val="accent2">
                    <a:lumMod val="50000"/>
                  </a:schemeClr>
                </a:solidFill>
                <a:latin typeface="Candara"/>
              </a:rPr>
              <a:t>When is ozone season in North Texas?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109" y="5407420"/>
            <a:ext cx="1620227" cy="1450580"/>
          </a:xfrm>
          <a:prstGeom prst="rect">
            <a:avLst/>
          </a:prstGeom>
        </p:spPr>
      </p:pic>
    </p:spTree>
    <p:extLst>
      <p:ext uri="{BB962C8B-B14F-4D97-AF65-F5344CB8AC3E}">
        <p14:creationId xmlns:p14="http://schemas.microsoft.com/office/powerpoint/2010/main" val="147363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514600"/>
            <a:ext cx="7543800" cy="2308324"/>
          </a:xfrm>
          <a:prstGeom prst="rect">
            <a:avLst/>
          </a:prstGeom>
        </p:spPr>
        <p:txBody>
          <a:bodyPr wrap="square">
            <a:spAutoFit/>
          </a:bodyPr>
          <a:lstStyle/>
          <a:p>
            <a:pPr lvl="0">
              <a:spcBef>
                <a:spcPct val="20000"/>
              </a:spcBef>
              <a:buClr>
                <a:srgbClr val="31B6FD"/>
              </a:buClr>
              <a:buSzPct val="100000"/>
            </a:pPr>
            <a:r>
              <a:rPr lang="en-US" sz="4800" dirty="0">
                <a:solidFill>
                  <a:schemeClr val="accent2">
                    <a:lumMod val="50000"/>
                  </a:schemeClr>
                </a:solidFill>
                <a:latin typeface="Candara"/>
              </a:rPr>
              <a:t>The Earth’s ozone layer protects living things from too much </a:t>
            </a:r>
            <a:r>
              <a:rPr lang="en-US" sz="4800" u="sng" dirty="0">
                <a:solidFill>
                  <a:schemeClr val="accent2">
                    <a:lumMod val="50000"/>
                  </a:schemeClr>
                </a:solidFill>
                <a:latin typeface="Candara"/>
              </a:rPr>
              <a:t>                                 </a:t>
            </a:r>
            <a:r>
              <a:rPr lang="en-US" sz="4800" dirty="0">
                <a:solidFill>
                  <a:srgbClr val="073E87"/>
                </a:solidFill>
                <a:latin typeface="Candara"/>
              </a:rPr>
              <a:t>.</a:t>
            </a:r>
          </a:p>
        </p:txBody>
      </p:sp>
      <p:pic>
        <p:nvPicPr>
          <p:cNvPr id="6147" name="Picture 3" descr="L:\Logos\Current\Copy of logo_environ_srv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874" y="5334000"/>
            <a:ext cx="1690557" cy="151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4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5900" y="2514600"/>
            <a:ext cx="6172200" cy="2585323"/>
          </a:xfrm>
          <a:prstGeom prst="rect">
            <a:avLst/>
          </a:prstGeom>
        </p:spPr>
        <p:txBody>
          <a:bodyPr wrap="square">
            <a:spAutoFit/>
          </a:bodyPr>
          <a:lstStyle/>
          <a:p>
            <a:pPr lvl="0">
              <a:spcBef>
                <a:spcPct val="20000"/>
              </a:spcBef>
              <a:buClr>
                <a:srgbClr val="31B6FD"/>
              </a:buClr>
              <a:buSzPct val="100000"/>
            </a:pPr>
            <a:r>
              <a:rPr lang="en-US" sz="5400" dirty="0">
                <a:solidFill>
                  <a:schemeClr val="accent2">
                    <a:lumMod val="50000"/>
                  </a:schemeClr>
                </a:solidFill>
                <a:latin typeface="Candara"/>
              </a:rPr>
              <a:t>What year was the Clean Air Act first passed?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5" y="5407025"/>
            <a:ext cx="1622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48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9966"/>
            <a:ext cx="3352800" cy="17688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608" y="4680680"/>
            <a:ext cx="3824392" cy="2178368"/>
          </a:xfrm>
          <a:prstGeom prst="rect">
            <a:avLst/>
          </a:prstGeom>
        </p:spPr>
      </p:pic>
      <p:sp>
        <p:nvSpPr>
          <p:cNvPr id="2" name="Content Placeholder 1"/>
          <p:cNvSpPr>
            <a:spLocks noGrp="1"/>
          </p:cNvSpPr>
          <p:nvPr>
            <p:ph idx="1"/>
          </p:nvPr>
        </p:nvSpPr>
        <p:spPr>
          <a:xfrm>
            <a:off x="120226" y="2365028"/>
            <a:ext cx="7408333" cy="4631303"/>
          </a:xfrm>
        </p:spPr>
        <p:txBody>
          <a:bodyPr numCol="1">
            <a:normAutofit fontScale="55000" lnSpcReduction="20000"/>
          </a:bodyPr>
          <a:lstStyle/>
          <a:p>
            <a:r>
              <a:rPr lang="en-US" sz="5100" dirty="0">
                <a:solidFill>
                  <a:schemeClr val="bg2">
                    <a:lumMod val="25000"/>
                  </a:schemeClr>
                </a:solidFill>
              </a:rPr>
              <a:t>Air pollution is the mix of hazardous substances from both human-made and natural sources.</a:t>
            </a:r>
          </a:p>
          <a:p>
            <a:r>
              <a:rPr lang="en-US" sz="5100" dirty="0">
                <a:solidFill>
                  <a:schemeClr val="bg2">
                    <a:lumMod val="25000"/>
                  </a:schemeClr>
                </a:solidFill>
              </a:rPr>
              <a:t>Six common air pollutants:</a:t>
            </a:r>
          </a:p>
          <a:p>
            <a:pPr lvl="1"/>
            <a:r>
              <a:rPr lang="en-US" sz="5100" dirty="0">
                <a:solidFill>
                  <a:schemeClr val="bg2">
                    <a:lumMod val="25000"/>
                  </a:schemeClr>
                </a:solidFill>
              </a:rPr>
              <a:t>Ground-level ozone</a:t>
            </a:r>
          </a:p>
          <a:p>
            <a:pPr lvl="1"/>
            <a:r>
              <a:rPr lang="en-US" sz="5100" dirty="0">
                <a:solidFill>
                  <a:schemeClr val="bg2">
                    <a:lumMod val="25000"/>
                  </a:schemeClr>
                </a:solidFill>
              </a:rPr>
              <a:t>Particulate matter</a:t>
            </a:r>
          </a:p>
          <a:p>
            <a:pPr lvl="1"/>
            <a:r>
              <a:rPr lang="en-US" sz="5100" dirty="0">
                <a:solidFill>
                  <a:schemeClr val="bg2">
                    <a:lumMod val="25000"/>
                  </a:schemeClr>
                </a:solidFill>
              </a:rPr>
              <a:t>Carbon monoxide</a:t>
            </a:r>
          </a:p>
          <a:p>
            <a:pPr lvl="1"/>
            <a:r>
              <a:rPr lang="en-US" sz="5100" dirty="0">
                <a:solidFill>
                  <a:schemeClr val="bg2">
                    <a:lumMod val="25000"/>
                  </a:schemeClr>
                </a:solidFill>
              </a:rPr>
              <a:t>Lead</a:t>
            </a:r>
          </a:p>
          <a:p>
            <a:pPr lvl="1"/>
            <a:r>
              <a:rPr lang="en-US" sz="5100" dirty="0">
                <a:solidFill>
                  <a:schemeClr val="bg2">
                    <a:lumMod val="25000"/>
                  </a:schemeClr>
                </a:solidFill>
              </a:rPr>
              <a:t>Nitrogen oxides</a:t>
            </a:r>
          </a:p>
          <a:p>
            <a:pPr lvl="1"/>
            <a:r>
              <a:rPr lang="en-US" sz="5100" dirty="0">
                <a:solidFill>
                  <a:schemeClr val="bg2">
                    <a:lumMod val="25000"/>
                  </a:schemeClr>
                </a:solidFill>
              </a:rPr>
              <a:t>Sulfur oxides</a:t>
            </a:r>
          </a:p>
          <a:p>
            <a:pPr lvl="1"/>
            <a:endParaRPr lang="en-US" sz="30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a:xfrm>
            <a:off x="-1524000" y="379856"/>
            <a:ext cx="8229600" cy="1252728"/>
          </a:xfrm>
        </p:spPr>
        <p:txBody>
          <a:bodyPr>
            <a:normAutofit/>
          </a:bodyPr>
          <a:lstStyle/>
          <a:p>
            <a:r>
              <a:rPr lang="en-US" sz="6000" dirty="0">
                <a:solidFill>
                  <a:schemeClr val="bg1"/>
                </a:solidFill>
              </a:rPr>
              <a:t>Air Pollution </a:t>
            </a:r>
          </a:p>
        </p:txBody>
      </p:sp>
    </p:spTree>
    <p:extLst>
      <p:ext uri="{BB962C8B-B14F-4D97-AF65-F5344CB8AC3E}">
        <p14:creationId xmlns:p14="http://schemas.microsoft.com/office/powerpoint/2010/main" val="3443101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514600"/>
            <a:ext cx="4572000" cy="3139321"/>
          </a:xfrm>
          <a:prstGeom prst="rect">
            <a:avLst/>
          </a:prstGeom>
        </p:spPr>
        <p:txBody>
          <a:bodyPr>
            <a:spAutoFit/>
          </a:bodyPr>
          <a:lstStyle/>
          <a:p>
            <a:pPr lvl="0">
              <a:spcBef>
                <a:spcPct val="20000"/>
              </a:spcBef>
              <a:buClr>
                <a:srgbClr val="31B6FD"/>
              </a:buClr>
              <a:buSzPct val="100000"/>
            </a:pPr>
            <a:r>
              <a:rPr lang="en-US" sz="6600" dirty="0">
                <a:solidFill>
                  <a:schemeClr val="accent2">
                    <a:lumMod val="50000"/>
                  </a:schemeClr>
                </a:solidFill>
                <a:latin typeface="Candara"/>
              </a:rPr>
              <a:t>When is Clean Air Action Day?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5" y="5407025"/>
            <a:ext cx="1622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46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153400" cy="1015663"/>
          </a:xfrm>
          <a:prstGeom prst="rect">
            <a:avLst/>
          </a:prstGeom>
          <a:solidFill>
            <a:schemeClr val="bg2">
              <a:lumMod val="50000"/>
            </a:schemeClr>
          </a:solidFill>
        </p:spPr>
        <p:txBody>
          <a:bodyPr wrap="square" rtlCol="0">
            <a:spAutoFit/>
          </a:bodyPr>
          <a:lstStyle/>
          <a:p>
            <a:pPr algn="ctr"/>
            <a:r>
              <a:rPr lang="en-US" sz="6000" b="1" dirty="0">
                <a:solidFill>
                  <a:schemeClr val="bg1"/>
                </a:solidFill>
                <a:latin typeface="Candara" panose="020E0502030303020204" pitchFamily="34" charset="0"/>
              </a:rPr>
              <a:t>Clean Air Action Day</a:t>
            </a:r>
          </a:p>
        </p:txBody>
      </p:sp>
      <p:pic>
        <p:nvPicPr>
          <p:cNvPr id="5" name="Picture 4">
            <a:extLst>
              <a:ext uri="{FF2B5EF4-FFF2-40B4-BE49-F238E27FC236}">
                <a16:creationId xmlns:a16="http://schemas.microsoft.com/office/drawing/2014/main" id="{04DC07D2-AB53-F48D-7933-E3C45DE97E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1599" y="2286000"/>
            <a:ext cx="6400801" cy="3733800"/>
          </a:xfrm>
          <a:prstGeom prst="rect">
            <a:avLst/>
          </a:prstGeom>
        </p:spPr>
      </p:pic>
    </p:spTree>
    <p:extLst>
      <p:ext uri="{BB962C8B-B14F-4D97-AF65-F5344CB8AC3E}">
        <p14:creationId xmlns:p14="http://schemas.microsoft.com/office/powerpoint/2010/main" val="323225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3425952"/>
            <a:ext cx="4795838" cy="2362200"/>
          </a:xfrm>
        </p:spPr>
        <p:txBody>
          <a:bodyPr/>
          <a:lstStyle/>
          <a:p>
            <a:pPr marL="0" indent="0" algn="ctr">
              <a:buNone/>
            </a:pPr>
            <a:r>
              <a:rPr lang="en-US" b="1" dirty="0">
                <a:solidFill>
                  <a:schemeClr val="tx1"/>
                </a:solidFill>
              </a:rPr>
              <a:t>Kylie Wieden</a:t>
            </a:r>
          </a:p>
          <a:p>
            <a:pPr marL="0" indent="0" algn="ctr">
              <a:buNone/>
            </a:pPr>
            <a:r>
              <a:rPr lang="en-US" dirty="0">
                <a:solidFill>
                  <a:schemeClr val="tx1"/>
                </a:solidFill>
              </a:rPr>
              <a:t>Environmental Outreach Coordinator</a:t>
            </a:r>
          </a:p>
          <a:p>
            <a:pPr marL="0" indent="0" algn="ctr">
              <a:buNone/>
            </a:pPr>
            <a:r>
              <a:rPr lang="en-US" dirty="0">
                <a:solidFill>
                  <a:schemeClr val="tx1"/>
                </a:solidFill>
              </a:rPr>
              <a:t>(972) 237-8229</a:t>
            </a:r>
          </a:p>
          <a:p>
            <a:pPr marL="0" indent="0" algn="ctr">
              <a:buNone/>
            </a:pPr>
            <a:r>
              <a:rPr lang="en-US" dirty="0">
                <a:solidFill>
                  <a:schemeClr val="tx1"/>
                </a:solidFill>
                <a:hlinkClick r:id="rId2"/>
              </a:rPr>
              <a:t>kcwieden@gptx.org</a:t>
            </a:r>
            <a:endParaRPr lang="en-US" dirty="0">
              <a:solidFill>
                <a:schemeClr val="tx1"/>
              </a:solidFill>
            </a:endParaRPr>
          </a:p>
        </p:txBody>
      </p:sp>
      <p:sp>
        <p:nvSpPr>
          <p:cNvPr id="3" name="Title 2"/>
          <p:cNvSpPr>
            <a:spLocks noGrp="1"/>
          </p:cNvSpPr>
          <p:nvPr>
            <p:ph type="title" idx="4294967295"/>
          </p:nvPr>
        </p:nvSpPr>
        <p:spPr>
          <a:xfrm>
            <a:off x="-533400" y="1524000"/>
            <a:ext cx="6781800" cy="1185863"/>
          </a:xfrm>
        </p:spPr>
        <p:txBody>
          <a:bodyPr>
            <a:normAutofit/>
          </a:bodyPr>
          <a:lstStyle/>
          <a:p>
            <a:r>
              <a:rPr lang="en-US" sz="6000" dirty="0">
                <a:solidFill>
                  <a:schemeClr val="accent2">
                    <a:lumMod val="75000"/>
                  </a:schemeClr>
                </a:solidFill>
              </a:rPr>
              <a:t>Questions?</a:t>
            </a:r>
          </a:p>
        </p:txBody>
      </p:sp>
      <p:pic>
        <p:nvPicPr>
          <p:cNvPr id="9218" name="Picture 2" descr="L:\ESD 2009\Environmental Quality\Water Quality Files\Air North Texas\ARLO\ALRO Conver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725" y="1341437"/>
            <a:ext cx="3943413" cy="543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4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90056" y="457200"/>
            <a:ext cx="7095214" cy="977442"/>
          </a:xfrm>
        </p:spPr>
        <p:txBody>
          <a:bodyPr vert="horz" lIns="91440" tIns="45720" rIns="91440" bIns="45720" rtlCol="0" anchor="ctr">
            <a:noAutofit/>
          </a:bodyPr>
          <a:lstStyle/>
          <a:p>
            <a:pPr>
              <a:lnSpc>
                <a:spcPct val="90000"/>
              </a:lnSpc>
            </a:pPr>
            <a:r>
              <a:rPr lang="en-US" sz="4400" dirty="0">
                <a:solidFill>
                  <a:srgbClr val="FFFFFF"/>
                </a:solidFill>
                <a:latin typeface="+mj-lt"/>
              </a:rPr>
              <a:t>Our Air Quality Problem</a:t>
            </a:r>
          </a:p>
        </p:txBody>
      </p:sp>
      <p:pic>
        <p:nvPicPr>
          <p:cNvPr id="1026"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p:blipFill>
        <p:spPr bwMode="auto">
          <a:xfrm>
            <a:off x="0" y="1592263"/>
            <a:ext cx="3671888" cy="28273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hart, line chart&#10;&#10;Description automatically generated">
            <a:extLst>
              <a:ext uri="{FF2B5EF4-FFF2-40B4-BE49-F238E27FC236}">
                <a16:creationId xmlns:a16="http://schemas.microsoft.com/office/drawing/2014/main" id="{CD4FC88B-2433-4A4D-3C47-C4FCF698E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122" y="1601122"/>
            <a:ext cx="3672286" cy="2818478"/>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971800" y="4346870"/>
            <a:ext cx="3531726" cy="24192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6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590800"/>
            <a:ext cx="7848600" cy="4525963"/>
          </a:xfrm>
        </p:spPr>
        <p:txBody>
          <a:bodyPr/>
          <a:lstStyle/>
          <a:p>
            <a:r>
              <a:rPr lang="en-US" sz="2800" dirty="0"/>
              <a:t>“Good Ozone” exists naturally high in the atmosphere</a:t>
            </a:r>
          </a:p>
          <a:p>
            <a:r>
              <a:rPr lang="en-US" sz="2800" dirty="0"/>
              <a:t>“Bad Ozone” forms when emissions combine with sunlight and intense heat.</a:t>
            </a:r>
          </a:p>
          <a:p>
            <a:endParaRPr lang="en-US" dirty="0"/>
          </a:p>
        </p:txBody>
      </p:sp>
      <p:sp>
        <p:nvSpPr>
          <p:cNvPr id="4" name="Title 3"/>
          <p:cNvSpPr>
            <a:spLocks noGrp="1"/>
          </p:cNvSpPr>
          <p:nvPr>
            <p:ph type="title"/>
          </p:nvPr>
        </p:nvSpPr>
        <p:spPr>
          <a:xfrm>
            <a:off x="2438400" y="448056"/>
            <a:ext cx="6019800" cy="1143000"/>
          </a:xfrm>
        </p:spPr>
        <p:txBody>
          <a:bodyPr/>
          <a:lstStyle/>
          <a:p>
            <a:r>
              <a:rPr lang="en-US" dirty="0"/>
              <a:t>Ozone: Good versus Bad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
            <a:ext cx="1239982" cy="137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OzoneGround.jpg">
            <a:extLst>
              <a:ext uri="{FF2B5EF4-FFF2-40B4-BE49-F238E27FC236}">
                <a16:creationId xmlns:a16="http://schemas.microsoft.com/office/drawing/2014/main" id="{B25D63C7-7306-36DE-A6E8-20D02E41CCB0}"/>
              </a:ext>
            </a:extLst>
          </p:cNvPr>
          <p:cNvPicPr/>
          <p:nvPr/>
        </p:nvPicPr>
        <p:blipFill>
          <a:blip r:embed="rId4"/>
          <a:stretch>
            <a:fillRect/>
          </a:stretch>
        </p:blipFill>
        <p:spPr>
          <a:xfrm>
            <a:off x="4343400" y="4590288"/>
            <a:ext cx="4800600" cy="2267712"/>
          </a:xfrm>
          <a:prstGeom prst="rect">
            <a:avLst/>
          </a:prstGeom>
          <a:ln w="12700">
            <a:miter lim="400000"/>
          </a:ln>
        </p:spPr>
      </p:pic>
    </p:spTree>
    <p:extLst>
      <p:ext uri="{BB962C8B-B14F-4D97-AF65-F5344CB8AC3E}">
        <p14:creationId xmlns:p14="http://schemas.microsoft.com/office/powerpoint/2010/main" val="74450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2819400"/>
            <a:ext cx="3352800" cy="3411538"/>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dirty="0">
                <a:solidFill>
                  <a:schemeClr val="tx2">
                    <a:lumMod val="75000"/>
                  </a:schemeClr>
                </a:solidFill>
                <a:latin typeface="+mn-lt"/>
              </a:rPr>
              <a:t>Lawn equipment, air-craft, trains, etc. </a:t>
            </a:r>
          </a:p>
          <a:p>
            <a:pPr indent="-228600">
              <a:lnSpc>
                <a:spcPct val="90000"/>
              </a:lnSpc>
              <a:buFont typeface="Arial" panose="020B0604020202020204" pitchFamily="34" charset="0"/>
              <a:buChar char="•"/>
            </a:pPr>
            <a:r>
              <a:rPr lang="en-US" sz="2000" dirty="0">
                <a:solidFill>
                  <a:schemeClr val="tx2">
                    <a:lumMod val="75000"/>
                  </a:schemeClr>
                </a:solidFill>
                <a:latin typeface="+mn-lt"/>
              </a:rPr>
              <a:t>Power plants, bakeries &amp; Laundry mats </a:t>
            </a:r>
          </a:p>
          <a:p>
            <a:pPr indent="-228600">
              <a:lnSpc>
                <a:spcPct val="90000"/>
              </a:lnSpc>
              <a:buFont typeface="Arial" panose="020B0604020202020204" pitchFamily="34" charset="0"/>
              <a:buChar char="•"/>
            </a:pPr>
            <a:r>
              <a:rPr lang="en-US" sz="2000" dirty="0">
                <a:solidFill>
                  <a:schemeClr val="tx2">
                    <a:lumMod val="75000"/>
                  </a:schemeClr>
                </a:solidFill>
                <a:latin typeface="+mn-lt"/>
              </a:rPr>
              <a:t>Burning vegetation </a:t>
            </a:r>
          </a:p>
          <a:p>
            <a:pPr indent="-228600">
              <a:lnSpc>
                <a:spcPct val="90000"/>
              </a:lnSpc>
              <a:buFont typeface="Arial" panose="020B0604020202020204" pitchFamily="34" charset="0"/>
              <a:buChar char="•"/>
            </a:pPr>
            <a:r>
              <a:rPr lang="en-US" sz="2000" b="1" dirty="0">
                <a:solidFill>
                  <a:schemeClr val="tx2">
                    <a:lumMod val="75000"/>
                  </a:schemeClr>
                </a:solidFill>
                <a:latin typeface="+mn-lt"/>
              </a:rPr>
              <a:t>Half of North Texas’s Bad ozone comes from vehicles</a:t>
            </a:r>
          </a:p>
          <a:p>
            <a:pPr indent="-228600">
              <a:lnSpc>
                <a:spcPct val="90000"/>
              </a:lnSpc>
              <a:buFont typeface="Arial" panose="020B0604020202020204" pitchFamily="34" charset="0"/>
              <a:buChar char="•"/>
            </a:pPr>
            <a:endParaRPr lang="en-US" sz="1900" dirty="0">
              <a:solidFill>
                <a:schemeClr val="tx1"/>
              </a:solidFill>
              <a:latin typeface="+mn-lt"/>
            </a:endParaRPr>
          </a:p>
        </p:txBody>
      </p:sp>
      <p:sp>
        <p:nvSpPr>
          <p:cNvPr id="3" name="Title 2"/>
          <p:cNvSpPr>
            <a:spLocks noGrp="1"/>
          </p:cNvSpPr>
          <p:nvPr>
            <p:ph type="title" idx="4294967295"/>
          </p:nvPr>
        </p:nvSpPr>
        <p:spPr>
          <a:xfrm>
            <a:off x="228600" y="764858"/>
            <a:ext cx="3481578" cy="1719262"/>
          </a:xfrm>
        </p:spPr>
        <p:txBody>
          <a:bodyPr vert="horz" lIns="91440" tIns="45720" rIns="91440" bIns="45720" rtlCol="0" anchor="b">
            <a:normAutofit/>
          </a:bodyPr>
          <a:lstStyle/>
          <a:p>
            <a:pPr algn="l">
              <a:lnSpc>
                <a:spcPct val="90000"/>
              </a:lnSpc>
            </a:pPr>
            <a:r>
              <a:rPr lang="en-US" sz="4000" kern="1200" dirty="0">
                <a:solidFill>
                  <a:schemeClr val="accent2">
                    <a:lumMod val="50000"/>
                  </a:schemeClr>
                </a:solidFill>
                <a:latin typeface="+mj-lt"/>
                <a:ea typeface="+mj-ea"/>
                <a:cs typeface="+mj-cs"/>
              </a:rPr>
              <a:t>Causes of High Ozone</a:t>
            </a:r>
          </a:p>
        </p:txBody>
      </p:sp>
      <p:pic>
        <p:nvPicPr>
          <p:cNvPr id="4" name="ozone_formation.jpg">
            <a:extLst>
              <a:ext uri="{FF2B5EF4-FFF2-40B4-BE49-F238E27FC236}">
                <a16:creationId xmlns:a16="http://schemas.microsoft.com/office/drawing/2014/main" id="{D678F466-E3C6-DB17-B236-E6A142CCA06B}"/>
              </a:ext>
            </a:extLst>
          </p:cNvPr>
          <p:cNvPicPr/>
          <p:nvPr/>
        </p:nvPicPr>
        <p:blipFill>
          <a:blip r:embed="rId3"/>
          <a:stretch>
            <a:fillRect/>
          </a:stretch>
        </p:blipFill>
        <p:spPr>
          <a:xfrm>
            <a:off x="3710178" y="2133600"/>
            <a:ext cx="5177790" cy="3883342"/>
          </a:xfrm>
          <a:prstGeom prst="rect">
            <a:avLst/>
          </a:prstGeom>
        </p:spPr>
      </p:pic>
    </p:spTree>
    <p:extLst>
      <p:ext uri="{BB962C8B-B14F-4D97-AF65-F5344CB8AC3E}">
        <p14:creationId xmlns:p14="http://schemas.microsoft.com/office/powerpoint/2010/main" val="385811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5514976"/>
            <a:ext cx="2797629" cy="1114424"/>
          </a:xfrm>
        </p:spPr>
        <p:txBody>
          <a:bodyPr/>
          <a:lstStyle/>
          <a:p>
            <a:pPr marL="0" indent="0" algn="ctr">
              <a:buNone/>
            </a:pPr>
            <a:r>
              <a:rPr lang="en-US" dirty="0">
                <a:solidFill>
                  <a:schemeClr val="bg1"/>
                </a:solidFill>
              </a:rPr>
              <a:t>Public Health and Quality of Life</a:t>
            </a:r>
          </a:p>
          <a:p>
            <a:pPr marL="0" indent="0" algn="ctr">
              <a:buNone/>
            </a:pPr>
            <a:endParaRPr lang="en-US" dirty="0"/>
          </a:p>
        </p:txBody>
      </p:sp>
      <p:sp>
        <p:nvSpPr>
          <p:cNvPr id="2" name="Title 1"/>
          <p:cNvSpPr>
            <a:spLocks noGrp="1"/>
          </p:cNvSpPr>
          <p:nvPr>
            <p:ph type="title"/>
          </p:nvPr>
        </p:nvSpPr>
        <p:spPr/>
        <p:txBody>
          <a:bodyPr/>
          <a:lstStyle/>
          <a:p>
            <a:r>
              <a:rPr lang="en-US" dirty="0"/>
              <a:t>What this means for North Texas</a:t>
            </a:r>
          </a:p>
        </p:txBody>
      </p:sp>
      <p:pic>
        <p:nvPicPr>
          <p:cNvPr id="2056" name="Picture 8" descr="wireless cameras used in architecture and building construction"/>
          <p:cNvPicPr>
            <a:picLocks noChangeAspect="1" noChangeArrowheads="1"/>
          </p:cNvPicPr>
          <p:nvPr/>
        </p:nvPicPr>
        <p:blipFill rotWithShape="1">
          <a:blip r:embed="rId3">
            <a:extLst>
              <a:ext uri="{28A0092B-C50C-407E-A947-70E740481C1C}">
                <a14:useLocalDpi xmlns:a14="http://schemas.microsoft.com/office/drawing/2010/main" val="0"/>
              </a:ext>
            </a:extLst>
          </a:blip>
          <a:srcRect l="268" t="7648" r="-783" b="7648"/>
          <a:stretch/>
        </p:blipFill>
        <p:spPr bwMode="auto">
          <a:xfrm>
            <a:off x="6129454" y="2051742"/>
            <a:ext cx="2787805" cy="346323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178628" y="5514976"/>
            <a:ext cx="2797629" cy="9620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en-US" dirty="0"/>
          </a:p>
        </p:txBody>
      </p:sp>
      <p:sp>
        <p:nvSpPr>
          <p:cNvPr id="9" name="Content Placeholder 2"/>
          <p:cNvSpPr txBox="1">
            <a:spLocks/>
          </p:cNvSpPr>
          <p:nvPr/>
        </p:nvSpPr>
        <p:spPr>
          <a:xfrm>
            <a:off x="6129454" y="5517532"/>
            <a:ext cx="2797629" cy="103566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dirty="0">
                <a:solidFill>
                  <a:schemeClr val="bg1"/>
                </a:solidFill>
              </a:rPr>
              <a:t>Economic</a:t>
            </a:r>
          </a:p>
          <a:p>
            <a:pPr marL="0" indent="0" algn="ctr">
              <a:buFont typeface="Symbol" pitchFamily="18" charset="2"/>
              <a:buNone/>
            </a:pPr>
            <a:r>
              <a:rPr lang="en-US" dirty="0">
                <a:solidFill>
                  <a:schemeClr val="bg1"/>
                </a:solidFill>
              </a:rPr>
              <a:t>Development</a:t>
            </a:r>
          </a:p>
        </p:txBody>
      </p:sp>
      <p:sp>
        <p:nvSpPr>
          <p:cNvPr id="4" name="TextBox 3"/>
          <p:cNvSpPr txBox="1"/>
          <p:nvPr/>
        </p:nvSpPr>
        <p:spPr>
          <a:xfrm>
            <a:off x="3203012" y="5580489"/>
            <a:ext cx="2623457" cy="830997"/>
          </a:xfrm>
          <a:prstGeom prst="rect">
            <a:avLst/>
          </a:prstGeom>
          <a:noFill/>
        </p:spPr>
        <p:txBody>
          <a:bodyPr wrap="square" rtlCol="0">
            <a:spAutoFit/>
          </a:bodyPr>
          <a:lstStyle/>
          <a:p>
            <a:pPr algn="ctr"/>
            <a:r>
              <a:rPr lang="en-US" sz="2400" dirty="0">
                <a:solidFill>
                  <a:schemeClr val="bg1"/>
                </a:solidFill>
              </a:rPr>
              <a:t>Environmental Health</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057" y="2051742"/>
            <a:ext cx="2576770" cy="35013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063934"/>
            <a:ext cx="2207507" cy="3463233"/>
          </a:xfrm>
          <a:prstGeom prst="rect">
            <a:avLst/>
          </a:prstGeom>
        </p:spPr>
      </p:pic>
    </p:spTree>
    <p:extLst>
      <p:ext uri="{BB962C8B-B14F-4D97-AF65-F5344CB8AC3E}">
        <p14:creationId xmlns:p14="http://schemas.microsoft.com/office/powerpoint/2010/main" val="219409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3400" y="1219200"/>
            <a:ext cx="6553200" cy="1073150"/>
          </a:xfrm>
        </p:spPr>
        <p:txBody>
          <a:bodyPr>
            <a:noAutofit/>
          </a:bodyPr>
          <a:lstStyle/>
          <a:p>
            <a:r>
              <a:rPr lang="en-US" sz="6000" dirty="0">
                <a:solidFill>
                  <a:schemeClr val="bg2">
                    <a:lumMod val="25000"/>
                  </a:schemeClr>
                </a:solidFill>
                <a:latin typeface="Candara" panose="020E0502030303020204" pitchFamily="34" charset="0"/>
              </a:rPr>
              <a:t>Health Effects</a:t>
            </a:r>
          </a:p>
        </p:txBody>
      </p:sp>
      <p:sp>
        <p:nvSpPr>
          <p:cNvPr id="6" name="Content Placeholder 1"/>
          <p:cNvSpPr txBox="1">
            <a:spLocks/>
          </p:cNvSpPr>
          <p:nvPr/>
        </p:nvSpPr>
        <p:spPr>
          <a:xfrm>
            <a:off x="457200" y="2362200"/>
            <a:ext cx="5181600" cy="4114800"/>
          </a:xfrm>
          <a:prstGeom prst="rect">
            <a:avLst/>
          </a:prstGeom>
          <a:solidFill>
            <a:schemeClr val="accent4">
              <a:lumMod val="60000"/>
              <a:lumOff val="40000"/>
            </a:schemeClr>
          </a:solidFill>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3200" dirty="0">
                <a:solidFill>
                  <a:schemeClr val="bg2">
                    <a:lumMod val="25000"/>
                  </a:schemeClr>
                </a:solidFill>
                <a:latin typeface="Candara" panose="020E0502030303020204" pitchFamily="34" charset="0"/>
              </a:rPr>
              <a:t>Coughing</a:t>
            </a:r>
          </a:p>
          <a:p>
            <a:r>
              <a:rPr lang="en-US" sz="3200" dirty="0">
                <a:solidFill>
                  <a:schemeClr val="bg2">
                    <a:lumMod val="25000"/>
                  </a:schemeClr>
                </a:solidFill>
                <a:latin typeface="Candara" panose="020E0502030303020204" pitchFamily="34" charset="0"/>
              </a:rPr>
              <a:t>Throat irritation </a:t>
            </a:r>
          </a:p>
          <a:p>
            <a:r>
              <a:rPr lang="en-US" sz="3200" dirty="0">
                <a:solidFill>
                  <a:schemeClr val="bg2">
                    <a:lumMod val="25000"/>
                  </a:schemeClr>
                </a:solidFill>
                <a:latin typeface="Candara" panose="020E0502030303020204" pitchFamily="34" charset="0"/>
              </a:rPr>
              <a:t>Chest tightening</a:t>
            </a:r>
          </a:p>
          <a:p>
            <a:r>
              <a:rPr lang="en-US" sz="3200" dirty="0">
                <a:solidFill>
                  <a:schemeClr val="bg2">
                    <a:lumMod val="25000"/>
                  </a:schemeClr>
                </a:solidFill>
                <a:latin typeface="Candara" panose="020E0502030303020204" pitchFamily="34" charset="0"/>
              </a:rPr>
              <a:t>Burning or discomfort when taking a deep breath  </a:t>
            </a:r>
          </a:p>
          <a:p>
            <a:r>
              <a:rPr lang="en-US" sz="3200" dirty="0">
                <a:solidFill>
                  <a:schemeClr val="bg2">
                    <a:lumMod val="25000"/>
                  </a:schemeClr>
                </a:solidFill>
                <a:latin typeface="Candara" panose="020E0502030303020204" pitchFamily="34" charset="0"/>
              </a:rPr>
              <a:t>Shortness of breath</a:t>
            </a:r>
          </a:p>
        </p:txBody>
      </p:sp>
      <p:pic>
        <p:nvPicPr>
          <p:cNvPr id="5" name="Picture 4" descr="A picture containing footwear, vector graphics&#10;&#10;Description automatically generated">
            <a:extLst>
              <a:ext uri="{FF2B5EF4-FFF2-40B4-BE49-F238E27FC236}">
                <a16:creationId xmlns:a16="http://schemas.microsoft.com/office/drawing/2014/main" id="{61BCE422-413D-2682-30A5-BC5A87999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0" y="3505200"/>
            <a:ext cx="3314700" cy="3352800"/>
          </a:xfrm>
          <a:prstGeom prst="rect">
            <a:avLst/>
          </a:prstGeom>
        </p:spPr>
      </p:pic>
    </p:spTree>
    <p:extLst>
      <p:ext uri="{BB962C8B-B14F-4D97-AF65-F5344CB8AC3E}">
        <p14:creationId xmlns:p14="http://schemas.microsoft.com/office/powerpoint/2010/main" val="14628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177796"/>
            <a:ext cx="6019800" cy="2705100"/>
          </a:xfrm>
          <a:solidFill>
            <a:schemeClr val="accent4">
              <a:lumMod val="60000"/>
              <a:lumOff val="40000"/>
            </a:schemeClr>
          </a:solidFill>
        </p:spPr>
        <p:txBody>
          <a:bodyPr>
            <a:noAutofit/>
          </a:bodyPr>
          <a:lstStyle/>
          <a:p>
            <a:r>
              <a:rPr lang="en-US" sz="2800" dirty="0">
                <a:latin typeface="Candara" panose="020E0502030303020204" pitchFamily="34" charset="0"/>
              </a:rPr>
              <a:t>Reduction in photosynthesis</a:t>
            </a:r>
          </a:p>
          <a:p>
            <a:r>
              <a:rPr lang="en-US" sz="2800" dirty="0">
                <a:latin typeface="Candara" panose="020E0502030303020204" pitchFamily="34" charset="0"/>
              </a:rPr>
              <a:t>Slows plant growth</a:t>
            </a:r>
          </a:p>
          <a:p>
            <a:r>
              <a:rPr lang="en-US" sz="2800" dirty="0">
                <a:latin typeface="Candara" panose="020E0502030303020204" pitchFamily="34" charset="0"/>
              </a:rPr>
              <a:t>Increase risk of disease</a:t>
            </a:r>
          </a:p>
          <a:p>
            <a:r>
              <a:rPr lang="en-US" sz="2800" dirty="0">
                <a:latin typeface="Candara" panose="020E0502030303020204" pitchFamily="34" charset="0"/>
              </a:rPr>
              <a:t>Changes in habitat quality</a:t>
            </a:r>
          </a:p>
          <a:p>
            <a:r>
              <a:rPr lang="en-US" sz="2800" dirty="0">
                <a:latin typeface="Candara" panose="020E0502030303020204" pitchFamily="34" charset="0"/>
              </a:rPr>
              <a:t>Changes to water and nutrient cycles</a:t>
            </a:r>
          </a:p>
        </p:txBody>
      </p:sp>
      <p:sp>
        <p:nvSpPr>
          <p:cNvPr id="3" name="Title 2"/>
          <p:cNvSpPr>
            <a:spLocks noGrp="1"/>
          </p:cNvSpPr>
          <p:nvPr>
            <p:ph type="title" idx="4294967295"/>
          </p:nvPr>
        </p:nvSpPr>
        <p:spPr>
          <a:xfrm>
            <a:off x="-114300" y="925258"/>
            <a:ext cx="6248400" cy="1252538"/>
          </a:xfrm>
        </p:spPr>
        <p:txBody>
          <a:bodyPr/>
          <a:lstStyle/>
          <a:p>
            <a:r>
              <a:rPr lang="en-US" dirty="0">
                <a:solidFill>
                  <a:schemeClr val="bg2">
                    <a:lumMod val="25000"/>
                  </a:schemeClr>
                </a:solidFill>
                <a:latin typeface="Candara" panose="020E0502030303020204" pitchFamily="34" charset="0"/>
              </a:rPr>
              <a:t>Environmental Effects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6800"/>
            <a:ext cx="9144000"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762" y="228600"/>
            <a:ext cx="2346237" cy="3528741"/>
          </a:xfrm>
          <a:prstGeom prst="rect">
            <a:avLst/>
          </a:prstGeom>
        </p:spPr>
      </p:pic>
    </p:spTree>
    <p:extLst>
      <p:ext uri="{BB962C8B-B14F-4D97-AF65-F5344CB8AC3E}">
        <p14:creationId xmlns:p14="http://schemas.microsoft.com/office/powerpoint/2010/main" val="425839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2579487"/>
            <a:ext cx="5979162" cy="3467100"/>
          </a:xfrm>
          <a:solidFill>
            <a:schemeClr val="accent4">
              <a:lumMod val="60000"/>
              <a:lumOff val="40000"/>
            </a:schemeClr>
          </a:solidFill>
        </p:spPr>
        <p:txBody>
          <a:bodyPr>
            <a:normAutofit/>
          </a:bodyPr>
          <a:lstStyle/>
          <a:p>
            <a:r>
              <a:rPr lang="en-US" sz="3200" dirty="0"/>
              <a:t>Air permits required &amp; Restrictions on operations</a:t>
            </a:r>
          </a:p>
          <a:p>
            <a:r>
              <a:rPr lang="en-US" sz="3200" dirty="0"/>
              <a:t>Billions lost in economic output</a:t>
            </a:r>
          </a:p>
          <a:p>
            <a:r>
              <a:rPr lang="en-US" sz="3200" dirty="0"/>
              <a:t>Businesses are less likely to invest</a:t>
            </a:r>
          </a:p>
        </p:txBody>
      </p:sp>
      <p:sp>
        <p:nvSpPr>
          <p:cNvPr id="3" name="Title 2"/>
          <p:cNvSpPr>
            <a:spLocks noGrp="1"/>
          </p:cNvSpPr>
          <p:nvPr>
            <p:ph type="title" idx="4294967295"/>
          </p:nvPr>
        </p:nvSpPr>
        <p:spPr>
          <a:xfrm>
            <a:off x="92454" y="1066800"/>
            <a:ext cx="5867400" cy="1252538"/>
          </a:xfrm>
        </p:spPr>
        <p:txBody>
          <a:bodyPr>
            <a:normAutofit/>
          </a:bodyPr>
          <a:lstStyle/>
          <a:p>
            <a:r>
              <a:rPr lang="en-US" sz="5400" dirty="0">
                <a:solidFill>
                  <a:schemeClr val="bg2">
                    <a:lumMod val="25000"/>
                  </a:schemeClr>
                </a:solidFill>
                <a:latin typeface="Candara" panose="020E0502030303020204" pitchFamily="34" charset="0"/>
              </a:rPr>
              <a:t>Economic Impacts</a:t>
            </a:r>
          </a:p>
        </p:txBody>
      </p:sp>
      <p:pic>
        <p:nvPicPr>
          <p:cNvPr id="4098" name="Picture 2" descr="http://blogs.dallasobserver.com/sportatorium/Lone%20Star%20Park.jpg"/>
          <p:cNvPicPr>
            <a:picLocks noChangeAspect="1" noChangeArrowheads="1"/>
          </p:cNvPicPr>
          <p:nvPr/>
        </p:nvPicPr>
        <p:blipFill rotWithShape="1">
          <a:blip r:embed="rId3">
            <a:extLst>
              <a:ext uri="{28A0092B-C50C-407E-A947-70E740481C1C}">
                <a14:useLocalDpi xmlns:a14="http://schemas.microsoft.com/office/drawing/2010/main" val="0"/>
              </a:ext>
            </a:extLst>
          </a:blip>
          <a:srcRect l="35748" r="23745"/>
          <a:stretch/>
        </p:blipFill>
        <p:spPr bwMode="auto">
          <a:xfrm>
            <a:off x="7304741" y="293706"/>
            <a:ext cx="1716325" cy="2189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akertriangle.com/assets/paragon-5.jpg"/>
          <p:cNvPicPr>
            <a:picLocks noChangeAspect="1" noChangeArrowheads="1"/>
          </p:cNvPicPr>
          <p:nvPr/>
        </p:nvPicPr>
        <p:blipFill rotWithShape="1">
          <a:blip r:embed="rId4">
            <a:extLst>
              <a:ext uri="{28A0092B-C50C-407E-A947-70E740481C1C}">
                <a14:useLocalDpi xmlns:a14="http://schemas.microsoft.com/office/drawing/2010/main" val="0"/>
              </a:ext>
            </a:extLst>
          </a:blip>
          <a:srcRect l="30551" t="432" r="35760" b="-432"/>
          <a:stretch/>
        </p:blipFill>
        <p:spPr bwMode="auto">
          <a:xfrm>
            <a:off x="7310837" y="2591679"/>
            <a:ext cx="1716325" cy="19875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hbinc.com/images/Portfolio%20BHB/industrial_photos/industrial_Page_1.jpg"/>
          <p:cNvPicPr>
            <a:picLocks noChangeAspect="1" noChangeArrowheads="1"/>
          </p:cNvPicPr>
          <p:nvPr/>
        </p:nvPicPr>
        <p:blipFill rotWithShape="1">
          <a:blip r:embed="rId5">
            <a:extLst>
              <a:ext uri="{28A0092B-C50C-407E-A947-70E740481C1C}">
                <a14:useLocalDpi xmlns:a14="http://schemas.microsoft.com/office/drawing/2010/main" val="0"/>
              </a:ext>
            </a:extLst>
          </a:blip>
          <a:srcRect l="33070" t="-865" r="33070" b="865"/>
          <a:stretch/>
        </p:blipFill>
        <p:spPr bwMode="auto">
          <a:xfrm>
            <a:off x="7304741" y="4688041"/>
            <a:ext cx="1716325" cy="210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89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3903</TotalTime>
  <Words>1174</Words>
  <Application>Microsoft Office PowerPoint</Application>
  <PresentationFormat>On-screen Show (4:3)</PresentationFormat>
  <Paragraphs>178</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Candara</vt:lpstr>
      <vt:lpstr>Symbol</vt:lpstr>
      <vt:lpstr>Waveform</vt:lpstr>
      <vt:lpstr>PowerPoint Presentation</vt:lpstr>
      <vt:lpstr>Air Pollution </vt:lpstr>
      <vt:lpstr>Our Air Quality Problem</vt:lpstr>
      <vt:lpstr>Ozone: Good versus Bad</vt:lpstr>
      <vt:lpstr>Causes of High Ozone</vt:lpstr>
      <vt:lpstr>What this means for North Texas</vt:lpstr>
      <vt:lpstr>Health Effects</vt:lpstr>
      <vt:lpstr>Environmental Effects</vt:lpstr>
      <vt:lpstr>Economic Impacts</vt:lpstr>
      <vt:lpstr>PowerPoint Presentation</vt:lpstr>
      <vt:lpstr>PowerPoint Presentation</vt:lpstr>
      <vt:lpstr>The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City of Grand Prairie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Action Challenge</dc:title>
  <dc:creator>Duy Vu</dc:creator>
  <cp:lastModifiedBy>Kylie Wieden</cp:lastModifiedBy>
  <cp:revision>97</cp:revision>
  <cp:lastPrinted>2013-06-12T17:40:20Z</cp:lastPrinted>
  <dcterms:created xsi:type="dcterms:W3CDTF">2013-06-12T13:59:20Z</dcterms:created>
  <dcterms:modified xsi:type="dcterms:W3CDTF">2024-05-13T19:33:59Z</dcterms:modified>
</cp:coreProperties>
</file>